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62" r:id="rId5"/>
  </p:sldIdLst>
  <p:sldSz cx="30275213" cy="42767250"/>
  <p:notesSz cx="7104063" cy="10234613"/>
  <p:defaultTextStyle>
    <a:defPPr>
      <a:defRPr lang="ko-KR"/>
    </a:defPPr>
    <a:lvl1pPr marL="0" algn="l" defTabSz="2589886" rtl="0" eaLnBrk="1" latinLnBrk="1" hangingPunct="1">
      <a:defRPr sz="5128" kern="1200">
        <a:solidFill>
          <a:schemeClr val="tx1"/>
        </a:solidFill>
        <a:latin typeface="+mn-lt"/>
        <a:ea typeface="+mn-ea"/>
        <a:cs typeface="+mn-cs"/>
      </a:defRPr>
    </a:lvl1pPr>
    <a:lvl2pPr marL="1294943" algn="l" defTabSz="2589886" rtl="0" eaLnBrk="1" latinLnBrk="1" hangingPunct="1">
      <a:defRPr sz="5128" kern="1200">
        <a:solidFill>
          <a:schemeClr val="tx1"/>
        </a:solidFill>
        <a:latin typeface="+mn-lt"/>
        <a:ea typeface="+mn-ea"/>
        <a:cs typeface="+mn-cs"/>
      </a:defRPr>
    </a:lvl2pPr>
    <a:lvl3pPr marL="2589886" algn="l" defTabSz="2589886" rtl="0" eaLnBrk="1" latinLnBrk="1" hangingPunct="1">
      <a:defRPr sz="5128" kern="1200">
        <a:solidFill>
          <a:schemeClr val="tx1"/>
        </a:solidFill>
        <a:latin typeface="+mn-lt"/>
        <a:ea typeface="+mn-ea"/>
        <a:cs typeface="+mn-cs"/>
      </a:defRPr>
    </a:lvl3pPr>
    <a:lvl4pPr marL="3884825" algn="l" defTabSz="2589886" rtl="0" eaLnBrk="1" latinLnBrk="1" hangingPunct="1">
      <a:defRPr sz="5128" kern="1200">
        <a:solidFill>
          <a:schemeClr val="tx1"/>
        </a:solidFill>
        <a:latin typeface="+mn-lt"/>
        <a:ea typeface="+mn-ea"/>
        <a:cs typeface="+mn-cs"/>
      </a:defRPr>
    </a:lvl4pPr>
    <a:lvl5pPr marL="5179770" algn="l" defTabSz="2589886" rtl="0" eaLnBrk="1" latinLnBrk="1" hangingPunct="1">
      <a:defRPr sz="5128" kern="1200">
        <a:solidFill>
          <a:schemeClr val="tx1"/>
        </a:solidFill>
        <a:latin typeface="+mn-lt"/>
        <a:ea typeface="+mn-ea"/>
        <a:cs typeface="+mn-cs"/>
      </a:defRPr>
    </a:lvl5pPr>
    <a:lvl6pPr marL="6474712" algn="l" defTabSz="2589886" rtl="0" eaLnBrk="1" latinLnBrk="1" hangingPunct="1">
      <a:defRPr sz="5128" kern="1200">
        <a:solidFill>
          <a:schemeClr val="tx1"/>
        </a:solidFill>
        <a:latin typeface="+mn-lt"/>
        <a:ea typeface="+mn-ea"/>
        <a:cs typeface="+mn-cs"/>
      </a:defRPr>
    </a:lvl6pPr>
    <a:lvl7pPr marL="7769655" algn="l" defTabSz="2589886" rtl="0" eaLnBrk="1" latinLnBrk="1" hangingPunct="1">
      <a:defRPr sz="5128" kern="1200">
        <a:solidFill>
          <a:schemeClr val="tx1"/>
        </a:solidFill>
        <a:latin typeface="+mn-lt"/>
        <a:ea typeface="+mn-ea"/>
        <a:cs typeface="+mn-cs"/>
      </a:defRPr>
    </a:lvl7pPr>
    <a:lvl8pPr marL="9064598" algn="l" defTabSz="2589886" rtl="0" eaLnBrk="1" latinLnBrk="1" hangingPunct="1">
      <a:defRPr sz="5128" kern="1200">
        <a:solidFill>
          <a:schemeClr val="tx1"/>
        </a:solidFill>
        <a:latin typeface="+mn-lt"/>
        <a:ea typeface="+mn-ea"/>
        <a:cs typeface="+mn-cs"/>
      </a:defRPr>
    </a:lvl8pPr>
    <a:lvl9pPr marL="10359538" algn="l" defTabSz="2589886" rtl="0" eaLnBrk="1" latinLnBrk="1" hangingPunct="1">
      <a:defRPr sz="51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536" userDrawn="1">
          <p15:clr>
            <a:srgbClr val="A4A3A4"/>
          </p15:clr>
        </p15:guide>
        <p15:guide id="3" orient="horz" pos="13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00FF"/>
    <a:srgbClr val="BBBBFF"/>
    <a:srgbClr val="FF6600"/>
    <a:srgbClr val="F3F9FB"/>
    <a:srgbClr val="C00000"/>
    <a:srgbClr val="E8F4F8"/>
    <a:srgbClr val="0066FF"/>
    <a:srgbClr val="6969FF"/>
    <a:srgbClr val="0F12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5" autoAdjust="0"/>
    <p:restoredTop sz="96118" autoAdjust="0"/>
  </p:normalViewPr>
  <p:slideViewPr>
    <p:cSldViewPr snapToObjects="1">
      <p:cViewPr>
        <p:scale>
          <a:sx n="50" d="100"/>
          <a:sy n="50" d="100"/>
        </p:scale>
        <p:origin x="582" y="48"/>
      </p:cViewPr>
      <p:guideLst>
        <p:guide pos="9536"/>
        <p:guide orient="horz" pos="134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202" cy="512304"/>
          </a:xfrm>
          <a:prstGeom prst="rect">
            <a:avLst/>
          </a:prstGeom>
        </p:spPr>
        <p:txBody>
          <a:bodyPr vert="horz" lIns="94785" tIns="47393" rIns="94785" bIns="47393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203" y="0"/>
            <a:ext cx="3079202" cy="512304"/>
          </a:xfrm>
          <a:prstGeom prst="rect">
            <a:avLst/>
          </a:prstGeom>
        </p:spPr>
        <p:txBody>
          <a:bodyPr vert="horz" lIns="94785" tIns="47393" rIns="94785" bIns="47393" rtlCol="0"/>
          <a:lstStyle>
            <a:lvl1pPr algn="r">
              <a:defRPr sz="1100"/>
            </a:lvl1pPr>
          </a:lstStyle>
          <a:p>
            <a:fld id="{91B1773A-A3F1-4DEB-8B74-34C7767E33CA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28863" y="1279525"/>
            <a:ext cx="2446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5" tIns="47393" rIns="94785" bIns="4739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76" y="4924989"/>
            <a:ext cx="5683914" cy="4029684"/>
          </a:xfrm>
          <a:prstGeom prst="rect">
            <a:avLst/>
          </a:prstGeom>
        </p:spPr>
        <p:txBody>
          <a:bodyPr vert="horz" lIns="94785" tIns="47393" rIns="94785" bIns="4739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2309"/>
            <a:ext cx="3079202" cy="512304"/>
          </a:xfrm>
          <a:prstGeom prst="rect">
            <a:avLst/>
          </a:prstGeom>
        </p:spPr>
        <p:txBody>
          <a:bodyPr vert="horz" lIns="94785" tIns="47393" rIns="94785" bIns="47393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203" y="9722309"/>
            <a:ext cx="3079202" cy="512304"/>
          </a:xfrm>
          <a:prstGeom prst="rect">
            <a:avLst/>
          </a:prstGeom>
        </p:spPr>
        <p:txBody>
          <a:bodyPr vert="horz" lIns="94785" tIns="47393" rIns="94785" bIns="47393" rtlCol="0" anchor="b"/>
          <a:lstStyle>
            <a:lvl1pPr algn="r">
              <a:defRPr sz="1100"/>
            </a:lvl1pPr>
          </a:lstStyle>
          <a:p>
            <a:fld id="{A1DC5163-E772-43D6-98A9-BC400BAD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6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42477" rtl="0" eaLnBrk="1" latinLnBrk="1" hangingPunct="1">
      <a:defRPr sz="1107" kern="1200">
        <a:solidFill>
          <a:schemeClr val="tx1"/>
        </a:solidFill>
        <a:latin typeface="+mn-lt"/>
        <a:ea typeface="+mn-ea"/>
        <a:cs typeface="+mn-cs"/>
      </a:defRPr>
    </a:lvl1pPr>
    <a:lvl2pPr marL="421238" algn="l" defTabSz="842477" rtl="0" eaLnBrk="1" latinLnBrk="1" hangingPunct="1">
      <a:defRPr sz="1107" kern="1200">
        <a:solidFill>
          <a:schemeClr val="tx1"/>
        </a:solidFill>
        <a:latin typeface="+mn-lt"/>
        <a:ea typeface="+mn-ea"/>
        <a:cs typeface="+mn-cs"/>
      </a:defRPr>
    </a:lvl2pPr>
    <a:lvl3pPr marL="842477" algn="l" defTabSz="842477" rtl="0" eaLnBrk="1" latinLnBrk="1" hangingPunct="1">
      <a:defRPr sz="1107" kern="1200">
        <a:solidFill>
          <a:schemeClr val="tx1"/>
        </a:solidFill>
        <a:latin typeface="+mn-lt"/>
        <a:ea typeface="+mn-ea"/>
        <a:cs typeface="+mn-cs"/>
      </a:defRPr>
    </a:lvl3pPr>
    <a:lvl4pPr marL="1263714" algn="l" defTabSz="842477" rtl="0" eaLnBrk="1" latinLnBrk="1" hangingPunct="1">
      <a:defRPr sz="1107" kern="1200">
        <a:solidFill>
          <a:schemeClr val="tx1"/>
        </a:solidFill>
        <a:latin typeface="+mn-lt"/>
        <a:ea typeface="+mn-ea"/>
        <a:cs typeface="+mn-cs"/>
      </a:defRPr>
    </a:lvl4pPr>
    <a:lvl5pPr marL="1684955" algn="l" defTabSz="842477" rtl="0" eaLnBrk="1" latinLnBrk="1" hangingPunct="1">
      <a:defRPr sz="1107" kern="1200">
        <a:solidFill>
          <a:schemeClr val="tx1"/>
        </a:solidFill>
        <a:latin typeface="+mn-lt"/>
        <a:ea typeface="+mn-ea"/>
        <a:cs typeface="+mn-cs"/>
      </a:defRPr>
    </a:lvl5pPr>
    <a:lvl6pPr marL="2106195" algn="l" defTabSz="842477" rtl="0" eaLnBrk="1" latinLnBrk="1" hangingPunct="1">
      <a:defRPr sz="1107" kern="1200">
        <a:solidFill>
          <a:schemeClr val="tx1"/>
        </a:solidFill>
        <a:latin typeface="+mn-lt"/>
        <a:ea typeface="+mn-ea"/>
        <a:cs typeface="+mn-cs"/>
      </a:defRPr>
    </a:lvl6pPr>
    <a:lvl7pPr marL="2527432" algn="l" defTabSz="842477" rtl="0" eaLnBrk="1" latinLnBrk="1" hangingPunct="1">
      <a:defRPr sz="1107" kern="1200">
        <a:solidFill>
          <a:schemeClr val="tx1"/>
        </a:solidFill>
        <a:latin typeface="+mn-lt"/>
        <a:ea typeface="+mn-ea"/>
        <a:cs typeface="+mn-cs"/>
      </a:defRPr>
    </a:lvl7pPr>
    <a:lvl8pPr marL="2948671" algn="l" defTabSz="842477" rtl="0" eaLnBrk="1" latinLnBrk="1" hangingPunct="1">
      <a:defRPr sz="1107" kern="1200">
        <a:solidFill>
          <a:schemeClr val="tx1"/>
        </a:solidFill>
        <a:latin typeface="+mn-lt"/>
        <a:ea typeface="+mn-ea"/>
        <a:cs typeface="+mn-cs"/>
      </a:defRPr>
    </a:lvl8pPr>
    <a:lvl9pPr marL="3369912" algn="l" defTabSz="842477" rtl="0" eaLnBrk="1" latinLnBrk="1" hangingPunct="1">
      <a:defRPr sz="11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328863" y="1279525"/>
            <a:ext cx="2446337" cy="3454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C5163-E772-43D6-98A9-BC400BAD39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12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644" y="13285569"/>
            <a:ext cx="25733932" cy="916724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41288" y="24234781"/>
            <a:ext cx="21192650" cy="1092940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40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280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421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561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701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842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982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12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04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6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3215778" y="8088172"/>
            <a:ext cx="13408347" cy="1724252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980221" y="8088172"/>
            <a:ext cx="39730962" cy="1724252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8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2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1536" y="27481938"/>
            <a:ext cx="25733932" cy="8494049"/>
          </a:xfrm>
        </p:spPr>
        <p:txBody>
          <a:bodyPr anchor="t"/>
          <a:lstStyle>
            <a:lvl1pPr algn="l">
              <a:defRPr sz="9976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1536" y="18126602"/>
            <a:ext cx="25733932" cy="9355336"/>
          </a:xfrm>
        </p:spPr>
        <p:txBody>
          <a:bodyPr anchor="b"/>
          <a:lstStyle>
            <a:lvl1pPr marL="0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1pPr>
            <a:lvl2pPr marL="1140377" indent="0">
              <a:buNone/>
              <a:defRPr sz="4515">
                <a:solidFill>
                  <a:schemeClr val="tx1">
                    <a:tint val="75000"/>
                  </a:schemeClr>
                </a:solidFill>
              </a:defRPr>
            </a:lvl2pPr>
            <a:lvl3pPr marL="2280753" indent="0">
              <a:buNone/>
              <a:defRPr sz="3960">
                <a:solidFill>
                  <a:schemeClr val="tx1">
                    <a:tint val="75000"/>
                  </a:schemeClr>
                </a:solidFill>
              </a:defRPr>
            </a:lvl3pPr>
            <a:lvl4pPr marL="3421130" indent="0">
              <a:buNone/>
              <a:defRPr sz="3483">
                <a:solidFill>
                  <a:schemeClr val="tx1">
                    <a:tint val="75000"/>
                  </a:schemeClr>
                </a:solidFill>
              </a:defRPr>
            </a:lvl4pPr>
            <a:lvl5pPr marL="4561508" indent="0">
              <a:buNone/>
              <a:defRPr sz="3483">
                <a:solidFill>
                  <a:schemeClr val="tx1">
                    <a:tint val="75000"/>
                  </a:schemeClr>
                </a:solidFill>
              </a:defRPr>
            </a:lvl5pPr>
            <a:lvl6pPr marL="5701885" indent="0">
              <a:buNone/>
              <a:defRPr sz="3483">
                <a:solidFill>
                  <a:schemeClr val="tx1">
                    <a:tint val="75000"/>
                  </a:schemeClr>
                </a:solidFill>
              </a:defRPr>
            </a:lvl6pPr>
            <a:lvl7pPr marL="6842259" indent="0">
              <a:buNone/>
              <a:defRPr sz="3483">
                <a:solidFill>
                  <a:schemeClr val="tx1">
                    <a:tint val="75000"/>
                  </a:schemeClr>
                </a:solidFill>
              </a:defRPr>
            </a:lvl7pPr>
            <a:lvl8pPr marL="7982639" indent="0">
              <a:buNone/>
              <a:defRPr sz="3483">
                <a:solidFill>
                  <a:schemeClr val="tx1">
                    <a:tint val="75000"/>
                  </a:schemeClr>
                </a:solidFill>
              </a:defRPr>
            </a:lvl8pPr>
            <a:lvl9pPr marL="9123014" indent="0">
              <a:buNone/>
              <a:defRPr sz="34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0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980221" y="47152882"/>
            <a:ext cx="26569653" cy="133360561"/>
          </a:xfrm>
        </p:spPr>
        <p:txBody>
          <a:bodyPr/>
          <a:lstStyle>
            <a:lvl1pPr>
              <a:defRPr sz="6969"/>
            </a:lvl1pPr>
            <a:lvl2pPr>
              <a:defRPr sz="6018"/>
            </a:lvl2pPr>
            <a:lvl3pPr>
              <a:defRPr sz="4989"/>
            </a:lvl3pPr>
            <a:lvl4pPr>
              <a:defRPr sz="4515"/>
            </a:lvl4pPr>
            <a:lvl5pPr>
              <a:defRPr sz="4515"/>
            </a:lvl5pPr>
            <a:lvl6pPr>
              <a:defRPr sz="4515"/>
            </a:lvl6pPr>
            <a:lvl7pPr>
              <a:defRPr sz="4515"/>
            </a:lvl7pPr>
            <a:lvl8pPr>
              <a:defRPr sz="4515"/>
            </a:lvl8pPr>
            <a:lvl9pPr>
              <a:defRPr sz="45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0054458" y="47152882"/>
            <a:ext cx="26569655" cy="133360561"/>
          </a:xfrm>
        </p:spPr>
        <p:txBody>
          <a:bodyPr/>
          <a:lstStyle>
            <a:lvl1pPr>
              <a:defRPr sz="6969"/>
            </a:lvl1pPr>
            <a:lvl2pPr>
              <a:defRPr sz="6018"/>
            </a:lvl2pPr>
            <a:lvl3pPr>
              <a:defRPr sz="4989"/>
            </a:lvl3pPr>
            <a:lvl4pPr>
              <a:defRPr sz="4515"/>
            </a:lvl4pPr>
            <a:lvl5pPr>
              <a:defRPr sz="4515"/>
            </a:lvl5pPr>
            <a:lvl6pPr>
              <a:defRPr sz="4515"/>
            </a:lvl6pPr>
            <a:lvl7pPr>
              <a:defRPr sz="4515"/>
            </a:lvl7pPr>
            <a:lvl8pPr>
              <a:defRPr sz="4515"/>
            </a:lvl8pPr>
            <a:lvl9pPr>
              <a:defRPr sz="45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4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3766" y="1712670"/>
            <a:ext cx="27247691" cy="7127877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3762" y="9573158"/>
            <a:ext cx="13376810" cy="3989625"/>
          </a:xfrm>
        </p:spPr>
        <p:txBody>
          <a:bodyPr anchor="b"/>
          <a:lstStyle>
            <a:lvl1pPr marL="0" indent="0">
              <a:buNone/>
              <a:defRPr sz="6018" b="1"/>
            </a:lvl1pPr>
            <a:lvl2pPr marL="1140377" indent="0">
              <a:buNone/>
              <a:defRPr sz="4989" b="1"/>
            </a:lvl2pPr>
            <a:lvl3pPr marL="2280753" indent="0">
              <a:buNone/>
              <a:defRPr sz="4515" b="1"/>
            </a:lvl3pPr>
            <a:lvl4pPr marL="3421130" indent="0">
              <a:buNone/>
              <a:defRPr sz="3960" b="1"/>
            </a:lvl4pPr>
            <a:lvl5pPr marL="4561508" indent="0">
              <a:buNone/>
              <a:defRPr sz="3960" b="1"/>
            </a:lvl5pPr>
            <a:lvl6pPr marL="5701885" indent="0">
              <a:buNone/>
              <a:defRPr sz="3960" b="1"/>
            </a:lvl6pPr>
            <a:lvl7pPr marL="6842259" indent="0">
              <a:buNone/>
              <a:defRPr sz="3960" b="1"/>
            </a:lvl7pPr>
            <a:lvl8pPr marL="7982639" indent="0">
              <a:buNone/>
              <a:defRPr sz="3960" b="1"/>
            </a:lvl8pPr>
            <a:lvl9pPr marL="9123014" indent="0">
              <a:buNone/>
              <a:defRPr sz="396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13762" y="13562780"/>
            <a:ext cx="13376810" cy="24640669"/>
          </a:xfrm>
        </p:spPr>
        <p:txBody>
          <a:bodyPr/>
          <a:lstStyle>
            <a:lvl1pPr>
              <a:defRPr sz="6018"/>
            </a:lvl1pPr>
            <a:lvl2pPr>
              <a:defRPr sz="4989"/>
            </a:lvl2pPr>
            <a:lvl3pPr>
              <a:defRPr sz="4515"/>
            </a:lvl3pPr>
            <a:lvl4pPr>
              <a:defRPr sz="3960"/>
            </a:lvl4pPr>
            <a:lvl5pPr>
              <a:defRPr sz="3960"/>
            </a:lvl5pPr>
            <a:lvl6pPr>
              <a:defRPr sz="3960"/>
            </a:lvl6pPr>
            <a:lvl7pPr>
              <a:defRPr sz="3960"/>
            </a:lvl7pPr>
            <a:lvl8pPr>
              <a:defRPr sz="3960"/>
            </a:lvl8pPr>
            <a:lvl9pPr>
              <a:defRPr sz="396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79394" y="9573158"/>
            <a:ext cx="13382066" cy="3989625"/>
          </a:xfrm>
        </p:spPr>
        <p:txBody>
          <a:bodyPr anchor="b"/>
          <a:lstStyle>
            <a:lvl1pPr marL="0" indent="0">
              <a:buNone/>
              <a:defRPr sz="6018" b="1"/>
            </a:lvl1pPr>
            <a:lvl2pPr marL="1140377" indent="0">
              <a:buNone/>
              <a:defRPr sz="4989" b="1"/>
            </a:lvl2pPr>
            <a:lvl3pPr marL="2280753" indent="0">
              <a:buNone/>
              <a:defRPr sz="4515" b="1"/>
            </a:lvl3pPr>
            <a:lvl4pPr marL="3421130" indent="0">
              <a:buNone/>
              <a:defRPr sz="3960" b="1"/>
            </a:lvl4pPr>
            <a:lvl5pPr marL="4561508" indent="0">
              <a:buNone/>
              <a:defRPr sz="3960" b="1"/>
            </a:lvl5pPr>
            <a:lvl6pPr marL="5701885" indent="0">
              <a:buNone/>
              <a:defRPr sz="3960" b="1"/>
            </a:lvl6pPr>
            <a:lvl7pPr marL="6842259" indent="0">
              <a:buNone/>
              <a:defRPr sz="3960" b="1"/>
            </a:lvl7pPr>
            <a:lvl8pPr marL="7982639" indent="0">
              <a:buNone/>
              <a:defRPr sz="3960" b="1"/>
            </a:lvl8pPr>
            <a:lvl9pPr marL="9123014" indent="0">
              <a:buNone/>
              <a:defRPr sz="396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79394" y="13562780"/>
            <a:ext cx="13382066" cy="24640669"/>
          </a:xfrm>
        </p:spPr>
        <p:txBody>
          <a:bodyPr/>
          <a:lstStyle>
            <a:lvl1pPr>
              <a:defRPr sz="6018"/>
            </a:lvl1pPr>
            <a:lvl2pPr>
              <a:defRPr sz="4989"/>
            </a:lvl2pPr>
            <a:lvl3pPr>
              <a:defRPr sz="4515"/>
            </a:lvl3pPr>
            <a:lvl4pPr>
              <a:defRPr sz="3960"/>
            </a:lvl4pPr>
            <a:lvl5pPr>
              <a:defRPr sz="3960"/>
            </a:lvl5pPr>
            <a:lvl6pPr>
              <a:defRPr sz="3960"/>
            </a:lvl6pPr>
            <a:lvl7pPr>
              <a:defRPr sz="3960"/>
            </a:lvl7pPr>
            <a:lvl8pPr>
              <a:defRPr sz="3960"/>
            </a:lvl8pPr>
            <a:lvl9pPr>
              <a:defRPr sz="396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9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9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5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3769" y="1702779"/>
            <a:ext cx="9960337" cy="7246672"/>
          </a:xfrm>
        </p:spPr>
        <p:txBody>
          <a:bodyPr anchor="b"/>
          <a:lstStyle>
            <a:lvl1pPr algn="l">
              <a:defRPr sz="4989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36772" y="1702779"/>
            <a:ext cx="16924685" cy="36500661"/>
          </a:xfrm>
        </p:spPr>
        <p:txBody>
          <a:bodyPr/>
          <a:lstStyle>
            <a:lvl1pPr>
              <a:defRPr sz="7997"/>
            </a:lvl1pPr>
            <a:lvl2pPr>
              <a:defRPr sz="6969"/>
            </a:lvl2pPr>
            <a:lvl3pPr>
              <a:defRPr sz="6018"/>
            </a:lvl3pPr>
            <a:lvl4pPr>
              <a:defRPr sz="4989"/>
            </a:lvl4pPr>
            <a:lvl5pPr>
              <a:defRPr sz="4989"/>
            </a:lvl5pPr>
            <a:lvl6pPr>
              <a:defRPr sz="4989"/>
            </a:lvl6pPr>
            <a:lvl7pPr>
              <a:defRPr sz="4989"/>
            </a:lvl7pPr>
            <a:lvl8pPr>
              <a:defRPr sz="4989"/>
            </a:lvl8pPr>
            <a:lvl9pPr>
              <a:defRPr sz="498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13769" y="8949448"/>
            <a:ext cx="9960337" cy="29253989"/>
          </a:xfrm>
        </p:spPr>
        <p:txBody>
          <a:bodyPr/>
          <a:lstStyle>
            <a:lvl1pPr marL="0" indent="0">
              <a:buNone/>
              <a:defRPr sz="3483"/>
            </a:lvl1pPr>
            <a:lvl2pPr marL="1140377" indent="0">
              <a:buNone/>
              <a:defRPr sz="3009"/>
            </a:lvl2pPr>
            <a:lvl3pPr marL="2280753" indent="0">
              <a:buNone/>
              <a:defRPr sz="2534"/>
            </a:lvl3pPr>
            <a:lvl4pPr marL="3421130" indent="0">
              <a:buNone/>
              <a:defRPr sz="2218"/>
            </a:lvl4pPr>
            <a:lvl5pPr marL="4561508" indent="0">
              <a:buNone/>
              <a:defRPr sz="2218"/>
            </a:lvl5pPr>
            <a:lvl6pPr marL="5701885" indent="0">
              <a:buNone/>
              <a:defRPr sz="2218"/>
            </a:lvl6pPr>
            <a:lvl7pPr marL="6842259" indent="0">
              <a:buNone/>
              <a:defRPr sz="2218"/>
            </a:lvl7pPr>
            <a:lvl8pPr marL="7982639" indent="0">
              <a:buNone/>
              <a:defRPr sz="2218"/>
            </a:lvl8pPr>
            <a:lvl9pPr marL="9123014" indent="0">
              <a:buNone/>
              <a:defRPr sz="221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54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34165" y="29937094"/>
            <a:ext cx="18165128" cy="3534237"/>
          </a:xfrm>
        </p:spPr>
        <p:txBody>
          <a:bodyPr anchor="b"/>
          <a:lstStyle>
            <a:lvl1pPr algn="l">
              <a:defRPr sz="4989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934165" y="3821341"/>
            <a:ext cx="18165128" cy="25660350"/>
          </a:xfrm>
        </p:spPr>
        <p:txBody>
          <a:bodyPr/>
          <a:lstStyle>
            <a:lvl1pPr marL="0" indent="0">
              <a:buNone/>
              <a:defRPr sz="7997"/>
            </a:lvl1pPr>
            <a:lvl2pPr marL="1140377" indent="0">
              <a:buNone/>
              <a:defRPr sz="6969"/>
            </a:lvl2pPr>
            <a:lvl3pPr marL="2280753" indent="0">
              <a:buNone/>
              <a:defRPr sz="6018"/>
            </a:lvl3pPr>
            <a:lvl4pPr marL="3421130" indent="0">
              <a:buNone/>
              <a:defRPr sz="4989"/>
            </a:lvl4pPr>
            <a:lvl5pPr marL="4561508" indent="0">
              <a:buNone/>
              <a:defRPr sz="4989"/>
            </a:lvl5pPr>
            <a:lvl6pPr marL="5701885" indent="0">
              <a:buNone/>
              <a:defRPr sz="4989"/>
            </a:lvl6pPr>
            <a:lvl7pPr marL="6842259" indent="0">
              <a:buNone/>
              <a:defRPr sz="4989"/>
            </a:lvl7pPr>
            <a:lvl8pPr marL="7982639" indent="0">
              <a:buNone/>
              <a:defRPr sz="4989"/>
            </a:lvl8pPr>
            <a:lvl9pPr marL="9123014" indent="0">
              <a:buNone/>
              <a:defRPr sz="4989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934165" y="33471321"/>
            <a:ext cx="18165128" cy="5019214"/>
          </a:xfrm>
        </p:spPr>
        <p:txBody>
          <a:bodyPr/>
          <a:lstStyle>
            <a:lvl1pPr marL="0" indent="0">
              <a:buNone/>
              <a:defRPr sz="3483"/>
            </a:lvl1pPr>
            <a:lvl2pPr marL="1140377" indent="0">
              <a:buNone/>
              <a:defRPr sz="3009"/>
            </a:lvl2pPr>
            <a:lvl3pPr marL="2280753" indent="0">
              <a:buNone/>
              <a:defRPr sz="2534"/>
            </a:lvl3pPr>
            <a:lvl4pPr marL="3421130" indent="0">
              <a:buNone/>
              <a:defRPr sz="2218"/>
            </a:lvl4pPr>
            <a:lvl5pPr marL="4561508" indent="0">
              <a:buNone/>
              <a:defRPr sz="2218"/>
            </a:lvl5pPr>
            <a:lvl6pPr marL="5701885" indent="0">
              <a:buNone/>
              <a:defRPr sz="2218"/>
            </a:lvl6pPr>
            <a:lvl7pPr marL="6842259" indent="0">
              <a:buNone/>
              <a:defRPr sz="2218"/>
            </a:lvl7pPr>
            <a:lvl8pPr marL="7982639" indent="0">
              <a:buNone/>
              <a:defRPr sz="2218"/>
            </a:lvl8pPr>
            <a:lvl9pPr marL="9123014" indent="0">
              <a:buNone/>
              <a:defRPr sz="221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9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13766" y="1712670"/>
            <a:ext cx="27247691" cy="7127877"/>
          </a:xfrm>
          <a:prstGeom prst="rect">
            <a:avLst/>
          </a:prstGeom>
        </p:spPr>
        <p:txBody>
          <a:bodyPr vert="horz" lIns="288036" tIns="144018" rIns="288036" bIns="144018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3766" y="9979034"/>
            <a:ext cx="27247691" cy="28224411"/>
          </a:xfrm>
          <a:prstGeom prst="rect">
            <a:avLst/>
          </a:prstGeom>
        </p:spPr>
        <p:txBody>
          <a:bodyPr vert="horz" lIns="288036" tIns="144018" rIns="288036" bIns="14401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513772" y="39638910"/>
            <a:ext cx="7064217" cy="2276965"/>
          </a:xfrm>
          <a:prstGeom prst="rect">
            <a:avLst/>
          </a:prstGeom>
        </p:spPr>
        <p:txBody>
          <a:bodyPr vert="horz" lIns="288036" tIns="144018" rIns="288036" bIns="144018" rtlCol="0" anchor="ctr"/>
          <a:lstStyle>
            <a:lvl1pPr algn="l">
              <a:defRPr sz="30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9C6FB-92EB-4128-A8DA-7B75A9682B1F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344046" y="39638910"/>
            <a:ext cx="9587150" cy="2276965"/>
          </a:xfrm>
          <a:prstGeom prst="rect">
            <a:avLst/>
          </a:prstGeom>
        </p:spPr>
        <p:txBody>
          <a:bodyPr vert="horz" lIns="288036" tIns="144018" rIns="288036" bIns="144018" rtlCol="0" anchor="ctr"/>
          <a:lstStyle>
            <a:lvl1pPr algn="ctr">
              <a:defRPr sz="30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1697248" y="39638910"/>
            <a:ext cx="7064217" cy="2276965"/>
          </a:xfrm>
          <a:prstGeom prst="rect">
            <a:avLst/>
          </a:prstGeom>
        </p:spPr>
        <p:txBody>
          <a:bodyPr vert="horz" lIns="288036" tIns="144018" rIns="288036" bIns="144018" rtlCol="0" anchor="ctr"/>
          <a:lstStyle>
            <a:lvl1pPr algn="r">
              <a:defRPr sz="30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B7C4A-E8E0-4263-ADD7-F8AA9797B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81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280753" rtl="0" eaLnBrk="1" latinLnBrk="1" hangingPunct="1">
        <a:spcBef>
          <a:spcPct val="0"/>
        </a:spcBef>
        <a:buNone/>
        <a:defRPr sz="1100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5283" indent="-855283" algn="l" defTabSz="2280753" rtl="0" eaLnBrk="1" latinLnBrk="1" hangingPunct="1">
        <a:spcBef>
          <a:spcPct val="20000"/>
        </a:spcBef>
        <a:buFont typeface="Arial" pitchFamily="34" charset="0"/>
        <a:buChar char="•"/>
        <a:defRPr sz="7997" kern="1200">
          <a:solidFill>
            <a:schemeClr val="tx1"/>
          </a:solidFill>
          <a:latin typeface="+mn-lt"/>
          <a:ea typeface="+mn-ea"/>
          <a:cs typeface="+mn-cs"/>
        </a:defRPr>
      </a:lvl1pPr>
      <a:lvl2pPr marL="1853112" indent="-712735" algn="l" defTabSz="2280753" rtl="0" eaLnBrk="1" latinLnBrk="1" hangingPunct="1">
        <a:spcBef>
          <a:spcPct val="20000"/>
        </a:spcBef>
        <a:buFont typeface="Arial" pitchFamily="34" charset="0"/>
        <a:buChar char="–"/>
        <a:defRPr sz="6969" kern="1200">
          <a:solidFill>
            <a:schemeClr val="tx1"/>
          </a:solidFill>
          <a:latin typeface="+mn-lt"/>
          <a:ea typeface="+mn-ea"/>
          <a:cs typeface="+mn-cs"/>
        </a:defRPr>
      </a:lvl2pPr>
      <a:lvl3pPr marL="2850942" indent="-570189" algn="l" defTabSz="2280753" rtl="0" eaLnBrk="1" latinLnBrk="1" hangingPunct="1">
        <a:spcBef>
          <a:spcPct val="20000"/>
        </a:spcBef>
        <a:buFont typeface="Arial" pitchFamily="34" charset="0"/>
        <a:buChar char="•"/>
        <a:defRPr sz="6018" kern="1200">
          <a:solidFill>
            <a:schemeClr val="tx1"/>
          </a:solidFill>
          <a:latin typeface="+mn-lt"/>
          <a:ea typeface="+mn-ea"/>
          <a:cs typeface="+mn-cs"/>
        </a:defRPr>
      </a:lvl3pPr>
      <a:lvl4pPr marL="3991319" indent="-570189" algn="l" defTabSz="2280753" rtl="0" eaLnBrk="1" latinLnBrk="1" hangingPunct="1">
        <a:spcBef>
          <a:spcPct val="20000"/>
        </a:spcBef>
        <a:buFont typeface="Arial" pitchFamily="34" charset="0"/>
        <a:buChar char="–"/>
        <a:defRPr sz="4989" kern="1200">
          <a:solidFill>
            <a:schemeClr val="tx1"/>
          </a:solidFill>
          <a:latin typeface="+mn-lt"/>
          <a:ea typeface="+mn-ea"/>
          <a:cs typeface="+mn-cs"/>
        </a:defRPr>
      </a:lvl4pPr>
      <a:lvl5pPr marL="5131695" indent="-570189" algn="l" defTabSz="2280753" rtl="0" eaLnBrk="1" latinLnBrk="1" hangingPunct="1">
        <a:spcBef>
          <a:spcPct val="20000"/>
        </a:spcBef>
        <a:buFont typeface="Arial" pitchFamily="34" charset="0"/>
        <a:buChar char="»"/>
        <a:defRPr sz="4989" kern="1200">
          <a:solidFill>
            <a:schemeClr val="tx1"/>
          </a:solidFill>
          <a:latin typeface="+mn-lt"/>
          <a:ea typeface="+mn-ea"/>
          <a:cs typeface="+mn-cs"/>
        </a:defRPr>
      </a:lvl5pPr>
      <a:lvl6pPr marL="6272073" indent="-570189" algn="l" defTabSz="2280753" rtl="0" eaLnBrk="1" latinLnBrk="1" hangingPunct="1">
        <a:spcBef>
          <a:spcPct val="20000"/>
        </a:spcBef>
        <a:buFont typeface="Arial" pitchFamily="34" charset="0"/>
        <a:buChar char="•"/>
        <a:defRPr sz="4989" kern="1200">
          <a:solidFill>
            <a:schemeClr val="tx1"/>
          </a:solidFill>
          <a:latin typeface="+mn-lt"/>
          <a:ea typeface="+mn-ea"/>
          <a:cs typeface="+mn-cs"/>
        </a:defRPr>
      </a:lvl6pPr>
      <a:lvl7pPr marL="7412450" indent="-570189" algn="l" defTabSz="2280753" rtl="0" eaLnBrk="1" latinLnBrk="1" hangingPunct="1">
        <a:spcBef>
          <a:spcPct val="20000"/>
        </a:spcBef>
        <a:buFont typeface="Arial" pitchFamily="34" charset="0"/>
        <a:buChar char="•"/>
        <a:defRPr sz="4989" kern="1200">
          <a:solidFill>
            <a:schemeClr val="tx1"/>
          </a:solidFill>
          <a:latin typeface="+mn-lt"/>
          <a:ea typeface="+mn-ea"/>
          <a:cs typeface="+mn-cs"/>
        </a:defRPr>
      </a:lvl7pPr>
      <a:lvl8pPr marL="8552828" indent="-570189" algn="l" defTabSz="2280753" rtl="0" eaLnBrk="1" latinLnBrk="1" hangingPunct="1">
        <a:spcBef>
          <a:spcPct val="20000"/>
        </a:spcBef>
        <a:buFont typeface="Arial" pitchFamily="34" charset="0"/>
        <a:buChar char="•"/>
        <a:defRPr sz="4989" kern="1200">
          <a:solidFill>
            <a:schemeClr val="tx1"/>
          </a:solidFill>
          <a:latin typeface="+mn-lt"/>
          <a:ea typeface="+mn-ea"/>
          <a:cs typeface="+mn-cs"/>
        </a:defRPr>
      </a:lvl8pPr>
      <a:lvl9pPr marL="9693203" indent="-570189" algn="l" defTabSz="2280753" rtl="0" eaLnBrk="1" latinLnBrk="1" hangingPunct="1">
        <a:spcBef>
          <a:spcPct val="20000"/>
        </a:spcBef>
        <a:buFont typeface="Arial" pitchFamily="34" charset="0"/>
        <a:buChar char="•"/>
        <a:defRPr sz="49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280753" rtl="0" eaLnBrk="1" latinLnBrk="1" hangingPunct="1">
        <a:defRPr sz="4515" kern="1200">
          <a:solidFill>
            <a:schemeClr val="tx1"/>
          </a:solidFill>
          <a:latin typeface="+mn-lt"/>
          <a:ea typeface="+mn-ea"/>
          <a:cs typeface="+mn-cs"/>
        </a:defRPr>
      </a:lvl1pPr>
      <a:lvl2pPr marL="1140377" algn="l" defTabSz="2280753" rtl="0" eaLnBrk="1" latinLnBrk="1" hangingPunct="1">
        <a:defRPr sz="4515" kern="1200">
          <a:solidFill>
            <a:schemeClr val="tx1"/>
          </a:solidFill>
          <a:latin typeface="+mn-lt"/>
          <a:ea typeface="+mn-ea"/>
          <a:cs typeface="+mn-cs"/>
        </a:defRPr>
      </a:lvl2pPr>
      <a:lvl3pPr marL="2280753" algn="l" defTabSz="2280753" rtl="0" eaLnBrk="1" latinLnBrk="1" hangingPunct="1">
        <a:defRPr sz="4515" kern="1200">
          <a:solidFill>
            <a:schemeClr val="tx1"/>
          </a:solidFill>
          <a:latin typeface="+mn-lt"/>
          <a:ea typeface="+mn-ea"/>
          <a:cs typeface="+mn-cs"/>
        </a:defRPr>
      </a:lvl3pPr>
      <a:lvl4pPr marL="3421130" algn="l" defTabSz="2280753" rtl="0" eaLnBrk="1" latinLnBrk="1" hangingPunct="1">
        <a:defRPr sz="4515" kern="1200">
          <a:solidFill>
            <a:schemeClr val="tx1"/>
          </a:solidFill>
          <a:latin typeface="+mn-lt"/>
          <a:ea typeface="+mn-ea"/>
          <a:cs typeface="+mn-cs"/>
        </a:defRPr>
      </a:lvl4pPr>
      <a:lvl5pPr marL="4561508" algn="l" defTabSz="2280753" rtl="0" eaLnBrk="1" latinLnBrk="1" hangingPunct="1">
        <a:defRPr sz="4515" kern="1200">
          <a:solidFill>
            <a:schemeClr val="tx1"/>
          </a:solidFill>
          <a:latin typeface="+mn-lt"/>
          <a:ea typeface="+mn-ea"/>
          <a:cs typeface="+mn-cs"/>
        </a:defRPr>
      </a:lvl5pPr>
      <a:lvl6pPr marL="5701885" algn="l" defTabSz="2280753" rtl="0" eaLnBrk="1" latinLnBrk="1" hangingPunct="1">
        <a:defRPr sz="4515" kern="1200">
          <a:solidFill>
            <a:schemeClr val="tx1"/>
          </a:solidFill>
          <a:latin typeface="+mn-lt"/>
          <a:ea typeface="+mn-ea"/>
          <a:cs typeface="+mn-cs"/>
        </a:defRPr>
      </a:lvl6pPr>
      <a:lvl7pPr marL="6842259" algn="l" defTabSz="2280753" rtl="0" eaLnBrk="1" latinLnBrk="1" hangingPunct="1">
        <a:defRPr sz="4515" kern="1200">
          <a:solidFill>
            <a:schemeClr val="tx1"/>
          </a:solidFill>
          <a:latin typeface="+mn-lt"/>
          <a:ea typeface="+mn-ea"/>
          <a:cs typeface="+mn-cs"/>
        </a:defRPr>
      </a:lvl7pPr>
      <a:lvl8pPr marL="7982639" algn="l" defTabSz="2280753" rtl="0" eaLnBrk="1" latinLnBrk="1" hangingPunct="1">
        <a:defRPr sz="4515" kern="1200">
          <a:solidFill>
            <a:schemeClr val="tx1"/>
          </a:solidFill>
          <a:latin typeface="+mn-lt"/>
          <a:ea typeface="+mn-ea"/>
          <a:cs typeface="+mn-cs"/>
        </a:defRPr>
      </a:lvl8pPr>
      <a:lvl9pPr marL="9123014" algn="l" defTabSz="2280753" rtl="0" eaLnBrk="1" latinLnBrk="1" hangingPunct="1">
        <a:defRPr sz="45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18" Type="http://schemas.openxmlformats.org/officeDocument/2006/relationships/image" Target="../media/image15.jpeg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17.wmf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17" Type="http://schemas.openxmlformats.org/officeDocument/2006/relationships/image" Target="../media/image14.jpeg"/><Relationship Id="rId25" Type="http://schemas.openxmlformats.org/officeDocument/2006/relationships/image" Target="../media/image19.w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eg"/><Relationship Id="rId20" Type="http://schemas.openxmlformats.org/officeDocument/2006/relationships/oleObject" Target="../embeddings/oleObject1.bin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oleObject" Target="../embeddings/oleObject3.bin"/><Relationship Id="rId5" Type="http://schemas.openxmlformats.org/officeDocument/2006/relationships/image" Target="../media/image3.png"/><Relationship Id="rId15" Type="http://schemas.openxmlformats.org/officeDocument/2006/relationships/image" Target="../media/image12.jpeg"/><Relationship Id="rId23" Type="http://schemas.openxmlformats.org/officeDocument/2006/relationships/image" Target="../media/image18.wmf"/><Relationship Id="rId28" Type="http://schemas.openxmlformats.org/officeDocument/2006/relationships/image" Target="../media/image22.png"/><Relationship Id="rId10" Type="http://schemas.openxmlformats.org/officeDocument/2006/relationships/image" Target="../media/image7.jpg"/><Relationship Id="rId19" Type="http://schemas.openxmlformats.org/officeDocument/2006/relationships/image" Target="../media/image16.jpe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oleObject" Target="../embeddings/oleObject2.bin"/><Relationship Id="rId2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양쪽 모서리가 둥근 사각형 309">
            <a:extLst>
              <a:ext uri="{FF2B5EF4-FFF2-40B4-BE49-F238E27FC236}">
                <a16:creationId xmlns:a16="http://schemas.microsoft.com/office/drawing/2014/main" id="{AE839728-F74A-4EB1-97A6-11CEE09D98D6}"/>
              </a:ext>
            </a:extLst>
          </p:cNvPr>
          <p:cNvSpPr/>
          <p:nvPr/>
        </p:nvSpPr>
        <p:spPr bwMode="auto">
          <a:xfrm>
            <a:off x="15500979" y="14955056"/>
            <a:ext cx="14307241" cy="20830369"/>
          </a:xfrm>
          <a:prstGeom prst="round2SameRect">
            <a:avLst>
              <a:gd name="adj1" fmla="val 0"/>
              <a:gd name="adj2" fmla="val 2087"/>
            </a:avLst>
          </a:prstGeom>
          <a:solidFill>
            <a:schemeClr val="bg1"/>
          </a:solidFill>
          <a:ln w="76200">
            <a:solidFill>
              <a:srgbClr val="1F497D"/>
            </a:solidFill>
          </a:ln>
          <a:effectLst>
            <a:outerShdw blurRad="292100" dist="3048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7379" dirty="0"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120CCE-BE06-5AC5-69E2-F0FDCE558B09}"/>
              </a:ext>
            </a:extLst>
          </p:cNvPr>
          <p:cNvSpPr/>
          <p:nvPr/>
        </p:nvSpPr>
        <p:spPr bwMode="auto">
          <a:xfrm>
            <a:off x="26516276" y="-35170"/>
            <a:ext cx="2536031" cy="3950136"/>
          </a:xfrm>
          <a:prstGeom prst="rect">
            <a:avLst/>
          </a:prstGeom>
          <a:solidFill>
            <a:srgbClr val="1F497D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1139" name="양쪽 모서리가 둥근 사각형 309">
            <a:extLst>
              <a:ext uri="{FF2B5EF4-FFF2-40B4-BE49-F238E27FC236}">
                <a16:creationId xmlns:a16="http://schemas.microsoft.com/office/drawing/2014/main" id="{CD4CD678-4B5D-A5A2-EB37-1A23EA5FD197}"/>
              </a:ext>
            </a:extLst>
          </p:cNvPr>
          <p:cNvSpPr/>
          <p:nvPr/>
        </p:nvSpPr>
        <p:spPr bwMode="auto">
          <a:xfrm>
            <a:off x="248192" y="4791695"/>
            <a:ext cx="29436875" cy="9357591"/>
          </a:xfrm>
          <a:prstGeom prst="round2SameRect">
            <a:avLst>
              <a:gd name="adj1" fmla="val 0"/>
              <a:gd name="adj2" fmla="val 3712"/>
            </a:avLst>
          </a:prstGeom>
          <a:solidFill>
            <a:schemeClr val="bg1"/>
          </a:solidFill>
          <a:ln w="76200">
            <a:solidFill>
              <a:srgbClr val="1F497D"/>
            </a:solidFill>
          </a:ln>
          <a:effectLst>
            <a:outerShdw blurRad="292100" dist="3048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7379" dirty="0">
              <a:latin typeface="Arial" panose="020B0604020202020204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84" name="양쪽 모서리가 둥근 사각형 309">
            <a:extLst>
              <a:ext uri="{FF2B5EF4-FFF2-40B4-BE49-F238E27FC236}">
                <a16:creationId xmlns:a16="http://schemas.microsoft.com/office/drawing/2014/main" id="{29433F9E-52B0-4991-AC2B-BB02B1E0C7F1}"/>
              </a:ext>
            </a:extLst>
          </p:cNvPr>
          <p:cNvSpPr/>
          <p:nvPr/>
        </p:nvSpPr>
        <p:spPr bwMode="auto">
          <a:xfrm>
            <a:off x="329680" y="14925695"/>
            <a:ext cx="14637859" cy="13477393"/>
          </a:xfrm>
          <a:prstGeom prst="round2SameRect">
            <a:avLst>
              <a:gd name="adj1" fmla="val 0"/>
              <a:gd name="adj2" fmla="val 3712"/>
            </a:avLst>
          </a:prstGeom>
          <a:solidFill>
            <a:schemeClr val="bg1"/>
          </a:solidFill>
          <a:ln w="76200">
            <a:solidFill>
              <a:srgbClr val="1F497D"/>
            </a:solidFill>
          </a:ln>
          <a:effectLst>
            <a:outerShdw blurRad="292100" dist="3048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7379" dirty="0">
              <a:latin typeface="Arial" panose="020B0604020202020204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858B7AD-D878-41A1-8A06-0FC83ED7C6DF}"/>
              </a:ext>
            </a:extLst>
          </p:cNvPr>
          <p:cNvGrpSpPr/>
          <p:nvPr/>
        </p:nvGrpSpPr>
        <p:grpSpPr>
          <a:xfrm>
            <a:off x="15946187" y="14542955"/>
            <a:ext cx="9622228" cy="1096430"/>
            <a:chOff x="1182118" y="14041910"/>
            <a:chExt cx="10843494" cy="1520030"/>
          </a:xfrm>
          <a:solidFill>
            <a:schemeClr val="tx2"/>
          </a:solidFill>
        </p:grpSpPr>
        <p:sp>
          <p:nvSpPr>
            <p:cNvPr id="126" name="모서리가 둥근 직사각형 170">
              <a:extLst>
                <a:ext uri="{FF2B5EF4-FFF2-40B4-BE49-F238E27FC236}">
                  <a16:creationId xmlns:a16="http://schemas.microsoft.com/office/drawing/2014/main" id="{309E114E-443A-4EEF-8D5C-8B4436875370}"/>
                </a:ext>
              </a:extLst>
            </p:cNvPr>
            <p:cNvSpPr/>
            <p:nvPr/>
          </p:nvSpPr>
          <p:spPr>
            <a:xfrm>
              <a:off x="1182118" y="14041910"/>
              <a:ext cx="10843494" cy="1520030"/>
            </a:xfrm>
            <a:prstGeom prst="roundRect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3814" dirty="0"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F433C36-D40C-4497-95F0-D91D51602540}"/>
                </a:ext>
              </a:extLst>
            </p:cNvPr>
            <p:cNvSpPr/>
            <p:nvPr/>
          </p:nvSpPr>
          <p:spPr bwMode="auto">
            <a:xfrm>
              <a:off x="1373584" y="14113924"/>
              <a:ext cx="10373713" cy="1322721"/>
            </a:xfrm>
            <a:prstGeom prst="rect">
              <a:avLst/>
            </a:prstGeom>
            <a:solidFill>
              <a:srgbClr val="1F497D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5600" b="1" spc="39" dirty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rial Black" pitchFamily="34" charset="0"/>
                </a:rPr>
                <a:t>Results</a:t>
              </a:r>
            </a:p>
          </p:txBody>
        </p:sp>
      </p:grpSp>
      <p:sp>
        <p:nvSpPr>
          <p:cNvPr id="351" name="양쪽 모서리가 둥근 사각형 309">
            <a:extLst>
              <a:ext uri="{FF2B5EF4-FFF2-40B4-BE49-F238E27FC236}">
                <a16:creationId xmlns:a16="http://schemas.microsoft.com/office/drawing/2014/main" id="{B1CCA46E-D3AD-47D3-B3A1-14BDE9D4B2BC}"/>
              </a:ext>
            </a:extLst>
          </p:cNvPr>
          <p:cNvSpPr/>
          <p:nvPr/>
        </p:nvSpPr>
        <p:spPr bwMode="auto">
          <a:xfrm>
            <a:off x="15500979" y="36569258"/>
            <a:ext cx="14194421" cy="5767141"/>
          </a:xfrm>
          <a:prstGeom prst="round2SameRect">
            <a:avLst>
              <a:gd name="adj1" fmla="val 5614"/>
              <a:gd name="adj2" fmla="val 3712"/>
            </a:avLst>
          </a:prstGeom>
          <a:solidFill>
            <a:schemeClr val="bg1"/>
          </a:solidFill>
          <a:ln w="76200">
            <a:solidFill>
              <a:srgbClr val="1F497D"/>
            </a:solidFill>
          </a:ln>
          <a:effectLst>
            <a:outerShdw blurRad="292100" dist="3048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7379">
              <a:latin typeface="Arial" panose="020B0604020202020204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9772947C-E156-4F26-B827-8B728ECC7F36}"/>
              </a:ext>
            </a:extLst>
          </p:cNvPr>
          <p:cNvGrpSpPr/>
          <p:nvPr/>
        </p:nvGrpSpPr>
        <p:grpSpPr>
          <a:xfrm>
            <a:off x="822680" y="14537570"/>
            <a:ext cx="9259650" cy="1119936"/>
            <a:chOff x="1182118" y="14041910"/>
            <a:chExt cx="10843494" cy="1520030"/>
          </a:xfrm>
          <a:solidFill>
            <a:schemeClr val="tx2"/>
          </a:solidFill>
        </p:grpSpPr>
        <p:sp>
          <p:nvSpPr>
            <p:cNvPr id="286" name="모서리가 둥근 직사각형 170">
              <a:extLst>
                <a:ext uri="{FF2B5EF4-FFF2-40B4-BE49-F238E27FC236}">
                  <a16:creationId xmlns:a16="http://schemas.microsoft.com/office/drawing/2014/main" id="{A4428765-B140-436F-BDE6-B593138EF4E1}"/>
                </a:ext>
              </a:extLst>
            </p:cNvPr>
            <p:cNvSpPr/>
            <p:nvPr/>
          </p:nvSpPr>
          <p:spPr>
            <a:xfrm>
              <a:off x="1182118" y="14041910"/>
              <a:ext cx="10843494" cy="1520030"/>
            </a:xfrm>
            <a:prstGeom prst="roundRect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2C7F8B04-1D41-4B63-8E84-CC311F33FED9}"/>
                </a:ext>
              </a:extLst>
            </p:cNvPr>
            <p:cNvSpPr/>
            <p:nvPr/>
          </p:nvSpPr>
          <p:spPr bwMode="auto">
            <a:xfrm>
              <a:off x="1417008" y="14167860"/>
              <a:ext cx="10373718" cy="1294959"/>
            </a:xfrm>
            <a:prstGeom prst="rect">
              <a:avLst/>
            </a:prstGeom>
            <a:solidFill>
              <a:srgbClr val="1F497D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5600" b="1" spc="39" dirty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rial Black" pitchFamily="34" charset="0"/>
                </a:rPr>
                <a:t>Related Works</a:t>
              </a:r>
            </a:p>
          </p:txBody>
        </p:sp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BACFA61B-0D78-42D8-BE78-F6DDAC183A21}"/>
              </a:ext>
            </a:extLst>
          </p:cNvPr>
          <p:cNvGrpSpPr/>
          <p:nvPr/>
        </p:nvGrpSpPr>
        <p:grpSpPr>
          <a:xfrm>
            <a:off x="799243" y="4307944"/>
            <a:ext cx="6300603" cy="1096430"/>
            <a:chOff x="1382612" y="14649584"/>
            <a:chExt cx="10843494" cy="1520030"/>
          </a:xfrm>
          <a:solidFill>
            <a:schemeClr val="tx2"/>
          </a:solidFill>
        </p:grpSpPr>
        <p:sp>
          <p:nvSpPr>
            <p:cNvPr id="290" name="모서리가 둥근 직사각형 170">
              <a:extLst>
                <a:ext uri="{FF2B5EF4-FFF2-40B4-BE49-F238E27FC236}">
                  <a16:creationId xmlns:a16="http://schemas.microsoft.com/office/drawing/2014/main" id="{3130E6CE-70DC-4458-B873-7D77837185E2}"/>
                </a:ext>
              </a:extLst>
            </p:cNvPr>
            <p:cNvSpPr/>
            <p:nvPr/>
          </p:nvSpPr>
          <p:spPr>
            <a:xfrm>
              <a:off x="1382612" y="14649584"/>
              <a:ext cx="10843494" cy="152003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700E601F-E196-4572-8E32-E3F7E80395F6}"/>
                </a:ext>
              </a:extLst>
            </p:cNvPr>
            <p:cNvSpPr/>
            <p:nvPr/>
          </p:nvSpPr>
          <p:spPr bwMode="auto">
            <a:xfrm>
              <a:off x="1595179" y="14704318"/>
              <a:ext cx="10373716" cy="132272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5600" b="1" spc="39" dirty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rial Black" pitchFamily="34" charset="0"/>
                </a:rPr>
                <a:t>Introduction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2F60208-CC96-435F-BDAB-66C4FD8B4B7A}"/>
              </a:ext>
            </a:extLst>
          </p:cNvPr>
          <p:cNvGrpSpPr/>
          <p:nvPr/>
        </p:nvGrpSpPr>
        <p:grpSpPr>
          <a:xfrm>
            <a:off x="5131693" y="505164"/>
            <a:ext cx="20349735" cy="3252202"/>
            <a:chOff x="2141739" y="108575"/>
            <a:chExt cx="16925874" cy="2309468"/>
          </a:xfrm>
          <a:solidFill>
            <a:schemeClr val="bg1"/>
          </a:solidFill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AE9F1DD-B1DB-43AD-8A5F-583D29A3E520}"/>
                </a:ext>
              </a:extLst>
            </p:cNvPr>
            <p:cNvSpPr txBox="1"/>
            <p:nvPr/>
          </p:nvSpPr>
          <p:spPr>
            <a:xfrm>
              <a:off x="2588136" y="108575"/>
              <a:ext cx="16479477" cy="1216514"/>
            </a:xfrm>
            <a:prstGeom prst="rect">
              <a:avLst/>
            </a:prstGeom>
            <a:grpFill/>
          </p:spPr>
          <p:txBody>
            <a:bodyPr wrap="square" lIns="50612" tIns="25306" rIns="50612" bIns="25306">
              <a:spAutoFit/>
            </a:bodyPr>
            <a:lstStyle/>
            <a:p>
              <a:pPr algn="ctr"/>
              <a:r>
                <a:rPr lang="en-US" altLang="ko-KR" sz="5400" b="1" dirty="0">
                  <a:latin typeface="Arial" panose="020B0604020202020204" pitchFamily="34" charset="0"/>
                  <a:cs typeface="Arial" panose="020B0604020202020204" pitchFamily="34" charset="0"/>
                </a:rPr>
                <a:t>Practical Improvements of Soil Organic Carbon (SOC) Sensing with Machine Learning, Satellite and Ground Data</a:t>
              </a:r>
            </a:p>
          </p:txBody>
        </p:sp>
        <p:sp>
          <p:nvSpPr>
            <p:cNvPr id="103" name="Rectangle 26">
              <a:extLst>
                <a:ext uri="{FF2B5EF4-FFF2-40B4-BE49-F238E27FC236}">
                  <a16:creationId xmlns:a16="http://schemas.microsoft.com/office/drawing/2014/main" id="{3CF02FA9-00F8-4728-B12F-97133170D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683" y="1363544"/>
              <a:ext cx="14151779" cy="4034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50612" tIns="25306" rIns="50612" bIns="25306" anchor="ctr">
              <a:spAutoFit/>
            </a:bodyPr>
            <a:lstStyle/>
            <a:p>
              <a:pPr algn="ctr" latinLnBrk="0"/>
              <a:r>
                <a:rPr lang="en-US" altLang="ko-KR" sz="336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Dong-Yoon Kim</a:t>
              </a:r>
              <a:r>
                <a:rPr lang="en-US" altLang="ko-KR" sz="3360" b="1" u="sng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ko-KR" sz="3360" b="1" dirty="0">
                  <a:latin typeface="Arial" panose="020B0604020202020204" pitchFamily="34" charset="0"/>
                  <a:cs typeface="Arial" panose="020B0604020202020204" pitchFamily="34" charset="0"/>
                </a:rPr>
                <a:t>, Woo-Young Park</a:t>
              </a:r>
              <a:r>
                <a:rPr lang="en-US" altLang="ko-KR" sz="336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3360" b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ko-KR" sz="336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Jin-Seong</a:t>
              </a:r>
              <a:r>
                <a:rPr lang="en-US" altLang="ko-KR" sz="3360" b="1" dirty="0">
                  <a:latin typeface="Arial" panose="020B0604020202020204" pitchFamily="34" charset="0"/>
                  <a:cs typeface="Arial" panose="020B0604020202020204" pitchFamily="34" charset="0"/>
                </a:rPr>
                <a:t> Kim</a:t>
              </a:r>
              <a:r>
                <a:rPr lang="en-US" altLang="ko-KR" sz="336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altLang="ko-KR" sz="3360" b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ko-KR" sz="336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Su</a:t>
              </a:r>
              <a:r>
                <a:rPr lang="en-US" altLang="ko-KR" sz="3360" b="1" dirty="0">
                  <a:latin typeface="Arial" panose="020B0604020202020204" pitchFamily="34" charset="0"/>
                  <a:cs typeface="Arial" panose="020B0604020202020204" pitchFamily="34" charset="0"/>
                </a:rPr>
                <a:t>-Min Oh</a:t>
              </a:r>
              <a:r>
                <a:rPr lang="en-US" altLang="ko-KR" sz="336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altLang="ko-KR" sz="3360" b="1" dirty="0">
                  <a:latin typeface="Arial" panose="020B0604020202020204" pitchFamily="34" charset="0"/>
                  <a:cs typeface="Arial" panose="020B0604020202020204" pitchFamily="34" charset="0"/>
                </a:rPr>
                <a:t>, Alfred Cueva</a:t>
              </a:r>
              <a:r>
                <a:rPr lang="en-US" altLang="ko-KR" sz="336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ko-KR" sz="336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 27">
              <a:extLst>
                <a:ext uri="{FF2B5EF4-FFF2-40B4-BE49-F238E27FC236}">
                  <a16:creationId xmlns:a16="http://schemas.microsoft.com/office/drawing/2014/main" id="{36BF0027-BA3A-4B01-BF6C-23F62CD89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739" y="1835352"/>
              <a:ext cx="16435902" cy="58269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50612" tIns="25306" rIns="50612" bIns="25306" anchor="ctr">
              <a:spAutoFit/>
            </a:bodyPr>
            <a:lstStyle/>
            <a:p>
              <a:pPr algn="ctr" latinLnBrk="0"/>
              <a:r>
                <a:rPr lang="en-US" altLang="ko-KR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ko-KR" sz="2500" dirty="0">
                  <a:latin typeface="Arial" panose="020B0604020202020204" pitchFamily="34" charset="0"/>
                  <a:cs typeface="Arial" panose="020B0604020202020204" pitchFamily="34" charset="0"/>
                </a:rPr>
                <a:t>Department of Physics and Astronomy, </a:t>
              </a:r>
              <a:r>
                <a:rPr lang="en-US" altLang="ko-KR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2500" dirty="0">
                  <a:latin typeface="Arial" panose="020B0604020202020204" pitchFamily="34" charset="0"/>
                  <a:cs typeface="Arial" panose="020B0604020202020204" pitchFamily="34" charset="0"/>
                </a:rPr>
                <a:t>Department of Environmental Engineering, </a:t>
              </a:r>
              <a:r>
                <a:rPr lang="en-US" altLang="ko-KR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altLang="ko-KR" sz="2500" dirty="0">
                  <a:latin typeface="Arial" panose="020B0604020202020204" pitchFamily="34" charset="0"/>
                  <a:cs typeface="Arial" panose="020B0604020202020204" pitchFamily="34" charset="0"/>
                </a:rPr>
                <a:t>College of Liberal Studies, </a:t>
              </a:r>
              <a:r>
                <a:rPr lang="en-US" altLang="ko-KR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altLang="ko-KR" sz="2500" dirty="0">
                  <a:latin typeface="Arial" panose="020B0604020202020204" pitchFamily="34" charset="0"/>
                  <a:cs typeface="Arial" panose="020B0604020202020204" pitchFamily="34" charset="0"/>
                </a:rPr>
                <a:t>Department of Economics, </a:t>
              </a:r>
              <a:r>
                <a:rPr lang="en-US" altLang="ko-KR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altLang="ko-KR" sz="2500" dirty="0">
                  <a:latin typeface="Arial" panose="020B0604020202020204" pitchFamily="34" charset="0"/>
                  <a:cs typeface="Arial" panose="020B0604020202020204" pitchFamily="34" charset="0"/>
                </a:rPr>
                <a:t>Department of Mechanical Engineering, Seoul National University,1 </a:t>
              </a:r>
              <a:r>
                <a:rPr lang="en-US" altLang="ko-KR" sz="2500" dirty="0" err="1">
                  <a:latin typeface="Arial" panose="020B0604020202020204" pitchFamily="34" charset="0"/>
                  <a:cs typeface="Arial" panose="020B0604020202020204" pitchFamily="34" charset="0"/>
                </a:rPr>
                <a:t>Gwanak-ro</a:t>
              </a:r>
              <a:r>
                <a:rPr lang="en-US" altLang="ko-KR" sz="25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ko-KR" sz="2500" dirty="0" err="1">
                  <a:latin typeface="Arial" panose="020B0604020202020204" pitchFamily="34" charset="0"/>
                  <a:cs typeface="Arial" panose="020B0604020202020204" pitchFamily="34" charset="0"/>
                </a:rPr>
                <a:t>Gwanak-gu</a:t>
              </a:r>
              <a:r>
                <a:rPr lang="en-US" altLang="ko-KR" sz="2500" dirty="0">
                  <a:latin typeface="Arial" panose="020B0604020202020204" pitchFamily="34" charset="0"/>
                  <a:cs typeface="Arial" panose="020B0604020202020204" pitchFamily="34" charset="0"/>
                </a:rPr>
                <a:t>, Seoul 08826, Republic of Korea</a:t>
              </a:r>
            </a:p>
          </p:txBody>
        </p:sp>
      </p:grpSp>
      <p:sp>
        <p:nvSpPr>
          <p:cNvPr id="145" name="사각형: 둥근 모서리 46">
            <a:extLst>
              <a:ext uri="{FF2B5EF4-FFF2-40B4-BE49-F238E27FC236}">
                <a16:creationId xmlns:a16="http://schemas.microsoft.com/office/drawing/2014/main" id="{345135A9-E31C-78BD-954A-2395AF35D584}"/>
              </a:ext>
            </a:extLst>
          </p:cNvPr>
          <p:cNvSpPr/>
          <p:nvPr/>
        </p:nvSpPr>
        <p:spPr>
          <a:xfrm>
            <a:off x="487506" y="5524162"/>
            <a:ext cx="13963451" cy="9677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ahoma" panose="020B0604030504040204" pitchFamily="34" charset="0"/>
                <a:ea typeface="KoPubWorld돋움체_Pro Bold" panose="00000800000000000000" pitchFamily="50" charset="-127"/>
                <a:cs typeface="Tahoma" panose="020B0604030504040204" pitchFamily="34" charset="0"/>
              </a:rPr>
              <a:t>Importance of Soil Health and SOC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latin typeface="Tahoma" panose="020B0604030504040204" pitchFamily="34" charset="0"/>
              <a:ea typeface="KoPubWorld돋움체_Pro Bold" panose="00000800000000000000" pitchFamily="50" charset="-127"/>
              <a:cs typeface="Tahoma" panose="020B0604030504040204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E6A0649-15CD-DF1B-F624-6BE26894F53E}"/>
              </a:ext>
            </a:extLst>
          </p:cNvPr>
          <p:cNvGrpSpPr/>
          <p:nvPr/>
        </p:nvGrpSpPr>
        <p:grpSpPr>
          <a:xfrm>
            <a:off x="1181548" y="6759554"/>
            <a:ext cx="13171444" cy="4493665"/>
            <a:chOff x="1265752" y="7738890"/>
            <a:chExt cx="8034899" cy="2601245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5B34DB6-EA0F-DEFE-2FDA-5C7962AB3570}"/>
                </a:ext>
              </a:extLst>
            </p:cNvPr>
            <p:cNvSpPr txBox="1"/>
            <p:nvPr/>
          </p:nvSpPr>
          <p:spPr>
            <a:xfrm>
              <a:off x="3961319" y="7798977"/>
              <a:ext cx="5300611" cy="367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95% of our food comes from topsoil</a:t>
              </a:r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A90F331-E54E-DED3-B950-E376E03FE456}"/>
                </a:ext>
              </a:extLst>
            </p:cNvPr>
            <p:cNvSpPr txBox="1"/>
            <p:nvPr/>
          </p:nvSpPr>
          <p:spPr>
            <a:xfrm>
              <a:off x="8100986" y="8216774"/>
              <a:ext cx="1199665" cy="204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[1] UNFAO, 2019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8E7F743-E801-2C5C-42E3-F71E33E88BFB}"/>
                </a:ext>
              </a:extLst>
            </p:cNvPr>
            <p:cNvSpPr txBox="1"/>
            <p:nvPr/>
          </p:nvSpPr>
          <p:spPr>
            <a:xfrm>
              <a:off x="7935113" y="9960401"/>
              <a:ext cx="1340249" cy="2040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b="0" i="1" dirty="0">
                  <a:solidFill>
                    <a:srgbClr val="28282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[3] Plant Sci</a:t>
              </a:r>
              <a:r>
                <a:rPr lang="en-US" sz="1400" i="1" dirty="0">
                  <a:solidFill>
                    <a:srgbClr val="2828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400" b="0" i="1" dirty="0">
                  <a:solidFill>
                    <a:srgbClr val="282828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9110D57-652D-4A2C-570B-95976F780650}"/>
                </a:ext>
              </a:extLst>
            </p:cNvPr>
            <p:cNvSpPr txBox="1"/>
            <p:nvPr/>
          </p:nvSpPr>
          <p:spPr>
            <a:xfrm>
              <a:off x="7606449" y="9022124"/>
              <a:ext cx="1686594" cy="2040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2828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[2] Global Change Bio, 1997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DBC421E1-53AC-73D2-6341-150BCD8C9118}"/>
                </a:ext>
              </a:extLst>
            </p:cNvPr>
            <p:cNvGrpSpPr/>
            <p:nvPr/>
          </p:nvGrpSpPr>
          <p:grpSpPr>
            <a:xfrm>
              <a:off x="1265752" y="7738890"/>
              <a:ext cx="2648334" cy="2601245"/>
              <a:chOff x="646254" y="1434496"/>
              <a:chExt cx="2916480" cy="2887196"/>
            </a:xfrm>
          </p:grpSpPr>
          <p:sp>
            <p:nvSpPr>
              <p:cNvPr id="152" name="부분 원형 15">
                <a:extLst>
                  <a:ext uri="{FF2B5EF4-FFF2-40B4-BE49-F238E27FC236}">
                    <a16:creationId xmlns:a16="http://schemas.microsoft.com/office/drawing/2014/main" id="{E50E810F-EA6C-4A3A-F853-9EDEB8512B46}"/>
                  </a:ext>
                </a:extLst>
              </p:cNvPr>
              <p:cNvSpPr/>
              <p:nvPr/>
            </p:nvSpPr>
            <p:spPr>
              <a:xfrm>
                <a:off x="646254" y="1434497"/>
                <a:ext cx="2915034" cy="2887195"/>
              </a:xfrm>
              <a:prstGeom prst="pie">
                <a:avLst>
                  <a:gd name="adj1" fmla="val 4140958"/>
                  <a:gd name="adj2" fmla="val 12907458"/>
                </a:avLst>
              </a:prstGeom>
              <a:blipFill dpi="0" rotWithShape="1">
                <a:blip r:embed="rId3"/>
                <a:srcRect/>
                <a:tile tx="-107950" ty="0" sx="25000" sy="37000" flip="y" algn="ctr"/>
              </a:blipFill>
              <a:ln w="28575">
                <a:solidFill>
                  <a:srgbClr val="01358B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부분 원형 18">
                <a:extLst>
                  <a:ext uri="{FF2B5EF4-FFF2-40B4-BE49-F238E27FC236}">
                    <a16:creationId xmlns:a16="http://schemas.microsoft.com/office/drawing/2014/main" id="{24F6364D-9714-BBE8-6DC4-6E851BAE2F0C}"/>
                  </a:ext>
                </a:extLst>
              </p:cNvPr>
              <p:cNvSpPr/>
              <p:nvPr/>
            </p:nvSpPr>
            <p:spPr>
              <a:xfrm>
                <a:off x="646254" y="1434497"/>
                <a:ext cx="2915034" cy="2887195"/>
              </a:xfrm>
              <a:prstGeom prst="pie">
                <a:avLst>
                  <a:gd name="adj1" fmla="val 19951602"/>
                  <a:gd name="adj2" fmla="val 5406999"/>
                </a:avLst>
              </a:prstGeom>
              <a:blipFill dpi="0" rotWithShape="1">
                <a:blip r:embed="rId4"/>
                <a:srcRect/>
                <a:tile tx="-101600" ty="400050" sx="18000" sy="24000" flip="y" algn="tl"/>
              </a:blipFill>
              <a:ln w="38100">
                <a:solidFill>
                  <a:srgbClr val="01358B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5" name="부분 원형 5">
                <a:extLst>
                  <a:ext uri="{FF2B5EF4-FFF2-40B4-BE49-F238E27FC236}">
                    <a16:creationId xmlns:a16="http://schemas.microsoft.com/office/drawing/2014/main" id="{F4B12A6F-BD5F-6F08-5EB5-65083FB5AF5A}"/>
                  </a:ext>
                </a:extLst>
              </p:cNvPr>
              <p:cNvSpPr/>
              <p:nvPr/>
            </p:nvSpPr>
            <p:spPr>
              <a:xfrm>
                <a:off x="647700" y="1434496"/>
                <a:ext cx="2915034" cy="2887195"/>
              </a:xfrm>
              <a:prstGeom prst="pie">
                <a:avLst>
                  <a:gd name="adj1" fmla="val 11962475"/>
                  <a:gd name="adj2" fmla="val 20467729"/>
                </a:avLst>
              </a:pr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contrast="-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-393700" ty="0" sx="85000" sy="81000" flip="none" algn="ctr"/>
              </a:blipFill>
              <a:ln w="34925">
                <a:solidFill>
                  <a:srgbClr val="01358B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l"/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6" name="설명선: 굽은 이중선(테두리 및 강조선) 23">
              <a:extLst>
                <a:ext uri="{FF2B5EF4-FFF2-40B4-BE49-F238E27FC236}">
                  <a16:creationId xmlns:a16="http://schemas.microsoft.com/office/drawing/2014/main" id="{5EF08CB1-BB3D-B4C8-5CD5-74FC457B138C}"/>
                </a:ext>
              </a:extLst>
            </p:cNvPr>
            <p:cNvSpPr/>
            <p:nvPr/>
          </p:nvSpPr>
          <p:spPr>
            <a:xfrm>
              <a:off x="4244475" y="7751020"/>
              <a:ext cx="5022526" cy="446276"/>
            </a:xfrm>
            <a:prstGeom prst="accentBorderCallout3">
              <a:avLst>
                <a:gd name="adj1" fmla="val 31387"/>
                <a:gd name="adj2" fmla="val -2081"/>
                <a:gd name="adj3" fmla="val 31387"/>
                <a:gd name="adj4" fmla="val -9068"/>
                <a:gd name="adj5" fmla="val 33838"/>
                <a:gd name="adj6" fmla="val -14158"/>
                <a:gd name="adj7" fmla="val 59784"/>
                <a:gd name="adj8" fmla="val -16416"/>
              </a:avLst>
            </a:prstGeom>
            <a:noFill/>
            <a:ln w="34925">
              <a:solidFill>
                <a:srgbClr val="01358B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D53AB5E-1D05-1E85-DC8C-FEE299081C54}"/>
                </a:ext>
              </a:extLst>
            </p:cNvPr>
            <p:cNvSpPr txBox="1"/>
            <p:nvPr/>
          </p:nvSpPr>
          <p:spPr>
            <a:xfrm>
              <a:off x="4203159" y="9511753"/>
              <a:ext cx="5072203" cy="367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Microbe biodiversity helps crop growth</a:t>
              </a:r>
              <a:endParaRPr lang="en-US" altLang="ko-KR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설명선: 굽은 이중선(테두리 및 강조선) 26">
              <a:extLst>
                <a:ext uri="{FF2B5EF4-FFF2-40B4-BE49-F238E27FC236}">
                  <a16:creationId xmlns:a16="http://schemas.microsoft.com/office/drawing/2014/main" id="{7C3F7817-1DE0-0FBB-7C84-50E991B3DF9B}"/>
                </a:ext>
              </a:extLst>
            </p:cNvPr>
            <p:cNvSpPr/>
            <p:nvPr/>
          </p:nvSpPr>
          <p:spPr>
            <a:xfrm>
              <a:off x="4244475" y="8555036"/>
              <a:ext cx="5022525" cy="446276"/>
            </a:xfrm>
            <a:prstGeom prst="accentBorderCallout3">
              <a:avLst>
                <a:gd name="adj1" fmla="val 31387"/>
                <a:gd name="adj2" fmla="val -2081"/>
                <a:gd name="adj3" fmla="val 52978"/>
                <a:gd name="adj4" fmla="val -7138"/>
                <a:gd name="adj5" fmla="val 56820"/>
                <a:gd name="adj6" fmla="val -6871"/>
                <a:gd name="adj7" fmla="val 53354"/>
                <a:gd name="adj8" fmla="val -6795"/>
              </a:avLst>
            </a:prstGeom>
            <a:noFill/>
            <a:ln w="34925">
              <a:solidFill>
                <a:srgbClr val="01358B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1D3C55D-C82C-BF54-177B-630E698D3C1C}"/>
                </a:ext>
              </a:extLst>
            </p:cNvPr>
            <p:cNvSpPr txBox="1"/>
            <p:nvPr/>
          </p:nvSpPr>
          <p:spPr>
            <a:xfrm>
              <a:off x="4268728" y="8583001"/>
              <a:ext cx="4986833" cy="367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Soil is the largest terrestrial carbon sink</a:t>
              </a:r>
              <a:endParaRPr lang="en-US" altLang="ko-KR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설명선: 굽은 이중선(테두리 및 강조선) 35">
              <a:extLst>
                <a:ext uri="{FF2B5EF4-FFF2-40B4-BE49-F238E27FC236}">
                  <a16:creationId xmlns:a16="http://schemas.microsoft.com/office/drawing/2014/main" id="{31D00812-7E73-F5D6-256B-F40647F8E21C}"/>
                </a:ext>
              </a:extLst>
            </p:cNvPr>
            <p:cNvSpPr/>
            <p:nvPr/>
          </p:nvSpPr>
          <p:spPr>
            <a:xfrm>
              <a:off x="4244476" y="9479936"/>
              <a:ext cx="5022525" cy="446276"/>
            </a:xfrm>
            <a:prstGeom prst="accentBorderCallout3">
              <a:avLst>
                <a:gd name="adj1" fmla="val 31387"/>
                <a:gd name="adj2" fmla="val -2081"/>
                <a:gd name="adj3" fmla="val 189527"/>
                <a:gd name="adj4" fmla="val -17011"/>
                <a:gd name="adj5" fmla="val 194541"/>
                <a:gd name="adj6" fmla="val -33276"/>
                <a:gd name="adj7" fmla="val 180169"/>
                <a:gd name="adj8" fmla="val -39194"/>
              </a:avLst>
            </a:prstGeom>
            <a:noFill/>
            <a:ln w="34925">
              <a:solidFill>
                <a:srgbClr val="01358B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3" name="사각형: 둥근 모서리 46">
            <a:extLst>
              <a:ext uri="{FF2B5EF4-FFF2-40B4-BE49-F238E27FC236}">
                <a16:creationId xmlns:a16="http://schemas.microsoft.com/office/drawing/2014/main" id="{AFB99D6A-B966-2C0E-7B85-4DFB5F0E78A0}"/>
              </a:ext>
            </a:extLst>
          </p:cNvPr>
          <p:cNvSpPr/>
          <p:nvPr/>
        </p:nvSpPr>
        <p:spPr>
          <a:xfrm>
            <a:off x="967170" y="15888572"/>
            <a:ext cx="12773623" cy="9677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ahoma" panose="020B0604030504040204" pitchFamily="34" charset="0"/>
                <a:ea typeface="KoPubWorld돋움체_Pro Bold" panose="00000800000000000000" pitchFamily="50" charset="-127"/>
                <a:cs typeface="Tahoma" panose="020B0604030504040204" pitchFamily="34" charset="0"/>
              </a:rPr>
              <a:t>Hand-held spectroradiometer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latin typeface="Tahoma" panose="020B0604030504040204" pitchFamily="34" charset="0"/>
              <a:ea typeface="KoPubWorld돋움체_Pro Bold" panose="00000800000000000000" pitchFamily="50" charset="-127"/>
              <a:cs typeface="Tahoma" panose="020B0604030504040204" pitchFamily="34" charset="0"/>
            </a:endParaRP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D7391894-C5D0-5E2E-F79C-FB3691B24115}"/>
              </a:ext>
            </a:extLst>
          </p:cNvPr>
          <p:cNvGrpSpPr/>
          <p:nvPr/>
        </p:nvGrpSpPr>
        <p:grpSpPr>
          <a:xfrm>
            <a:off x="599950" y="16901599"/>
            <a:ext cx="14333079" cy="5044869"/>
            <a:chOff x="1799636" y="27447183"/>
            <a:chExt cx="8148520" cy="2099782"/>
          </a:xfrm>
        </p:grpSpPr>
        <p:pic>
          <p:nvPicPr>
            <p:cNvPr id="275" name="Picture 2" descr="Estimating soil organic carbon density in Northern China's agro-pastoral  ecotone using vis-NIR spectroscopy | SpringerLink">
              <a:extLst>
                <a:ext uri="{FF2B5EF4-FFF2-40B4-BE49-F238E27FC236}">
                  <a16:creationId xmlns:a16="http://schemas.microsoft.com/office/drawing/2014/main" id="{E5DD6700-A40E-F447-FE3A-72DA77E17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549" y="27722572"/>
              <a:ext cx="2653311" cy="1824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" name="Picture 4" descr="Image">
              <a:extLst>
                <a:ext uri="{FF2B5EF4-FFF2-40B4-BE49-F238E27FC236}">
                  <a16:creationId xmlns:a16="http://schemas.microsoft.com/office/drawing/2014/main" id="{6D9B76DF-AEB7-2765-C391-32C7927FA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319" y="27829399"/>
              <a:ext cx="2272527" cy="1605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E6578E8-FF64-F611-5B9E-88D1E6FF0B67}"/>
                </a:ext>
              </a:extLst>
            </p:cNvPr>
            <p:cNvSpPr txBox="1"/>
            <p:nvPr/>
          </p:nvSpPr>
          <p:spPr>
            <a:xfrm>
              <a:off x="5046412" y="27450573"/>
              <a:ext cx="1896241" cy="3963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Hi-Res NG </a:t>
              </a:r>
            </a:p>
            <a:p>
              <a:pPr algn="ctr"/>
              <a:r>
                <a:rPr lang="en-US" sz="2400" b="1" i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Spectroradiometer</a:t>
              </a:r>
            </a:p>
          </p:txBody>
        </p: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F9F8CBE5-BDCC-E1F7-0389-99C0F1420CD8}"/>
                </a:ext>
              </a:extLst>
            </p:cNvPr>
            <p:cNvCxnSpPr>
              <a:cxnSpLocks/>
            </p:cNvCxnSpPr>
            <p:nvPr/>
          </p:nvCxnSpPr>
          <p:spPr>
            <a:xfrm>
              <a:off x="3520847" y="28009245"/>
              <a:ext cx="0" cy="884551"/>
            </a:xfrm>
            <a:prstGeom prst="straightConnector1">
              <a:avLst/>
            </a:prstGeom>
            <a:ln w="76200">
              <a:solidFill>
                <a:srgbClr val="FB05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9534FA30-3D51-6F5A-E19F-5BA5D1F5F9CE}"/>
                </a:ext>
              </a:extLst>
            </p:cNvPr>
            <p:cNvSpPr txBox="1"/>
            <p:nvPr/>
          </p:nvSpPr>
          <p:spPr>
            <a:xfrm>
              <a:off x="2734736" y="28871347"/>
              <a:ext cx="1572221" cy="220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Increase in SOC</a:t>
              </a:r>
              <a:endPara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FB21409A-EE82-501E-6E79-9C7603A86D3C}"/>
                </a:ext>
              </a:extLst>
            </p:cNvPr>
            <p:cNvSpPr txBox="1"/>
            <p:nvPr/>
          </p:nvSpPr>
          <p:spPr>
            <a:xfrm>
              <a:off x="1799636" y="27489729"/>
              <a:ext cx="3521057" cy="2495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800" b="1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Optical Characteristic of SOC</a:t>
              </a:r>
            </a:p>
          </p:txBody>
        </p: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1FEE408A-B054-F4EC-98B4-47946E3A1678}"/>
                </a:ext>
              </a:extLst>
            </p:cNvPr>
            <p:cNvCxnSpPr>
              <a:cxnSpLocks/>
              <a:stCxn id="302" idx="1"/>
            </p:cNvCxnSpPr>
            <p:nvPr/>
          </p:nvCxnSpPr>
          <p:spPr>
            <a:xfrm flipH="1">
              <a:off x="6072272" y="27869103"/>
              <a:ext cx="1310465" cy="1203875"/>
            </a:xfrm>
            <a:prstGeom prst="straightConnector1">
              <a:avLst/>
            </a:prstGeom>
            <a:ln w="76200">
              <a:solidFill>
                <a:srgbClr val="FB05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EF3969F-3A23-8CF6-BCA4-DEC1C0EF9B38}"/>
                </a:ext>
              </a:extLst>
            </p:cNvPr>
            <p:cNvSpPr txBox="1"/>
            <p:nvPr/>
          </p:nvSpPr>
          <p:spPr>
            <a:xfrm>
              <a:off x="7382737" y="27670921"/>
              <a:ext cx="2334676" cy="3963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Reading Spectral Reflectance to determine SOC</a:t>
              </a:r>
              <a:endPara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41504141-2FAE-270C-0A84-DE7942FB860A}"/>
                </a:ext>
              </a:extLst>
            </p:cNvPr>
            <p:cNvCxnSpPr>
              <a:cxnSpLocks/>
              <a:stCxn id="277" idx="2"/>
            </p:cNvCxnSpPr>
            <p:nvPr/>
          </p:nvCxnSpPr>
          <p:spPr>
            <a:xfrm flipH="1">
              <a:off x="5604991" y="27846937"/>
              <a:ext cx="389542" cy="541318"/>
            </a:xfrm>
            <a:prstGeom prst="straightConnector1">
              <a:avLst/>
            </a:prstGeom>
            <a:ln w="76200">
              <a:solidFill>
                <a:srgbClr val="FB05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DCE62B7F-EE8F-D6A4-CBD7-B608BC32D88B}"/>
                </a:ext>
              </a:extLst>
            </p:cNvPr>
            <p:cNvSpPr txBox="1"/>
            <p:nvPr/>
          </p:nvSpPr>
          <p:spPr>
            <a:xfrm>
              <a:off x="7137202" y="28122317"/>
              <a:ext cx="2728952" cy="12340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400"/>
                </a:spcAft>
                <a:buFont typeface="Wingdings" panose="05000000000000000000" pitchFamily="2" charset="2"/>
                <a:buChar char="Ø"/>
              </a:pPr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Spectroradiometer extremely expensive ~ $100,000 </a:t>
              </a:r>
            </a:p>
            <a:p>
              <a:pPr marL="285750" indent="-285750">
                <a:spcAft>
                  <a:spcPts val="400"/>
                </a:spcAft>
                <a:buFont typeface="Wingdings" panose="05000000000000000000" pitchFamily="2" charset="2"/>
                <a:buChar char="Ø"/>
              </a:pPr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Common farmers cannot afford</a:t>
              </a:r>
            </a:p>
            <a:p>
              <a:pPr marL="285750" indent="-285750">
                <a:spcAft>
                  <a:spcPts val="400"/>
                </a:spcAft>
                <a:buFont typeface="Wingdings" panose="05000000000000000000" pitchFamily="2" charset="2"/>
                <a:buChar char="Ø"/>
              </a:pPr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Not a scalable solution 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5AD26EAD-A026-83A6-6BF6-7661C032B76E}"/>
                </a:ext>
              </a:extLst>
            </p:cNvPr>
            <p:cNvSpPr txBox="1"/>
            <p:nvPr/>
          </p:nvSpPr>
          <p:spPr>
            <a:xfrm>
              <a:off x="7745683" y="27447183"/>
              <a:ext cx="2202473" cy="283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[12] Int. Soil &amp; Water Cons. Res. 2020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878FF47D-370C-EE79-6025-8101CFF43043}"/>
                </a:ext>
              </a:extLst>
            </p:cNvPr>
            <p:cNvSpPr txBox="1"/>
            <p:nvPr/>
          </p:nvSpPr>
          <p:spPr>
            <a:xfrm rot="16200000">
              <a:off x="1354216" y="28343755"/>
              <a:ext cx="1278685" cy="2872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Reflectance (%)</a:t>
              </a:r>
            </a:p>
          </p:txBody>
        </p: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52695B11-79F2-5318-7F42-68D9617ADD79}"/>
              </a:ext>
            </a:extLst>
          </p:cNvPr>
          <p:cNvGrpSpPr/>
          <p:nvPr/>
        </p:nvGrpSpPr>
        <p:grpSpPr>
          <a:xfrm>
            <a:off x="684050" y="23172602"/>
            <a:ext cx="14104739" cy="5099810"/>
            <a:chOff x="-521837" y="31710271"/>
            <a:chExt cx="8187603" cy="2522568"/>
          </a:xfrm>
        </p:grpSpPr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9DDA16C2-49C6-2D7F-1547-5A626616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35003" y="31857776"/>
              <a:ext cx="3159785" cy="1556467"/>
            </a:xfrm>
            <a:prstGeom prst="rect">
              <a:avLst/>
            </a:prstGeom>
          </p:spPr>
        </p:pic>
        <p:pic>
          <p:nvPicPr>
            <p:cNvPr id="312" name="그림 7">
              <a:extLst>
                <a:ext uri="{FF2B5EF4-FFF2-40B4-BE49-F238E27FC236}">
                  <a16:creationId xmlns:a16="http://schemas.microsoft.com/office/drawing/2014/main" id="{48C47C3C-AD15-55EE-4B94-7BF5814AF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393" y="31884354"/>
              <a:ext cx="1703216" cy="1618055"/>
            </a:xfrm>
            <a:prstGeom prst="rect">
              <a:avLst/>
            </a:prstGeom>
          </p:spPr>
        </p:pic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8AABFDBA-424C-8569-A995-75E0951326A6}"/>
                </a:ext>
              </a:extLst>
            </p:cNvPr>
            <p:cNvCxnSpPr>
              <a:cxnSpLocks/>
              <a:stCxn id="471" idx="0"/>
              <a:endCxn id="1236" idx="2"/>
            </p:cNvCxnSpPr>
            <p:nvPr/>
          </p:nvCxnSpPr>
          <p:spPr>
            <a:xfrm flipH="1" flipV="1">
              <a:off x="4282" y="33440412"/>
              <a:ext cx="892081" cy="274884"/>
            </a:xfrm>
            <a:prstGeom prst="straightConnector1">
              <a:avLst/>
            </a:prstGeom>
            <a:ln w="76200">
              <a:solidFill>
                <a:srgbClr val="FB05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043DE9DF-1347-0C23-5E62-8B0303B22A00}"/>
                </a:ext>
              </a:extLst>
            </p:cNvPr>
            <p:cNvCxnSpPr>
              <a:cxnSpLocks/>
              <a:stCxn id="471" idx="0"/>
            </p:cNvCxnSpPr>
            <p:nvPr/>
          </p:nvCxnSpPr>
          <p:spPr>
            <a:xfrm flipH="1" flipV="1">
              <a:off x="360827" y="33436042"/>
              <a:ext cx="535536" cy="279253"/>
            </a:xfrm>
            <a:prstGeom prst="straightConnector1">
              <a:avLst/>
            </a:prstGeom>
            <a:ln w="76200">
              <a:solidFill>
                <a:srgbClr val="FB05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F298D99F-E49A-0D9B-29FB-F61D77426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098" y="33443307"/>
              <a:ext cx="555697" cy="263871"/>
            </a:xfrm>
            <a:prstGeom prst="straightConnector1">
              <a:avLst/>
            </a:prstGeom>
            <a:ln w="76200">
              <a:solidFill>
                <a:srgbClr val="FB05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D23E7DC6-2629-463A-3117-255314C177F2}"/>
                </a:ext>
              </a:extLst>
            </p:cNvPr>
            <p:cNvCxnSpPr>
              <a:cxnSpLocks/>
              <a:stCxn id="471" idx="0"/>
              <a:endCxn id="1243" idx="2"/>
            </p:cNvCxnSpPr>
            <p:nvPr/>
          </p:nvCxnSpPr>
          <p:spPr>
            <a:xfrm flipV="1">
              <a:off x="896363" y="33436042"/>
              <a:ext cx="1165539" cy="279253"/>
            </a:xfrm>
            <a:prstGeom prst="straightConnector1">
              <a:avLst/>
            </a:prstGeom>
            <a:ln w="76200">
              <a:solidFill>
                <a:srgbClr val="FB05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2BE35AFC-AD5A-F79C-D6A4-FFB1773E4E42}"/>
                </a:ext>
              </a:extLst>
            </p:cNvPr>
            <p:cNvSpPr txBox="1"/>
            <p:nvPr/>
          </p:nvSpPr>
          <p:spPr>
            <a:xfrm>
              <a:off x="728394" y="33329543"/>
              <a:ext cx="434629" cy="296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id="{68869E05-A902-1627-A6FC-060DE4138C47}"/>
                </a:ext>
              </a:extLst>
            </p:cNvPr>
            <p:cNvSpPr txBox="1"/>
            <p:nvPr/>
          </p:nvSpPr>
          <p:spPr>
            <a:xfrm>
              <a:off x="-203736" y="33715295"/>
              <a:ext cx="2200197" cy="411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Discrete bands instead of continuous spectrum</a:t>
              </a:r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70712C25-273E-7D18-8353-1B44B9B45A5D}"/>
                </a:ext>
              </a:extLst>
            </p:cNvPr>
            <p:cNvSpPr txBox="1"/>
            <p:nvPr/>
          </p:nvSpPr>
          <p:spPr>
            <a:xfrm>
              <a:off x="2733364" y="33552677"/>
              <a:ext cx="1988313" cy="680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Sentinel-2 with revisit time of 5 days Imaging entire Earth</a:t>
              </a:r>
            </a:p>
          </p:txBody>
        </p:sp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id="{CEBE84F3-24AC-CC80-FCA8-EE4F2087B02C}"/>
                </a:ext>
              </a:extLst>
            </p:cNvPr>
            <p:cNvSpPr txBox="1"/>
            <p:nvPr/>
          </p:nvSpPr>
          <p:spPr>
            <a:xfrm>
              <a:off x="6094700" y="31710271"/>
              <a:ext cx="1374271" cy="17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[13] </a:t>
              </a:r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Remote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 Sens. 2021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9D203B25-C52E-2D71-3574-2C9478E20E27}"/>
                </a:ext>
              </a:extLst>
            </p:cNvPr>
            <p:cNvSpPr txBox="1"/>
            <p:nvPr/>
          </p:nvSpPr>
          <p:spPr>
            <a:xfrm>
              <a:off x="4565508" y="31903352"/>
              <a:ext cx="3100258" cy="1669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400"/>
                </a:spcAft>
                <a:buFont typeface="Wingdings" panose="05000000000000000000" pitchFamily="2" charset="2"/>
                <a:buChar char="Ø"/>
              </a:pPr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Scalable solution as Sentinel-2 images over entire Earth surface and open-source</a:t>
              </a:r>
            </a:p>
            <a:p>
              <a:pPr marL="285750" indent="-285750">
                <a:spcAft>
                  <a:spcPts val="400"/>
                </a:spcAft>
                <a:buFont typeface="Wingdings" panose="05000000000000000000" pitchFamily="2" charset="2"/>
                <a:buChar char="Ø"/>
              </a:pPr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Not accurate enough with R</a:t>
              </a:r>
              <a:r>
                <a:rPr lang="en-US" altLang="ko-KR" sz="3000" b="1" baseline="30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2</a:t>
              </a:r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 = 0.57 between predicted and actual SOC </a:t>
              </a:r>
            </a:p>
          </p:txBody>
        </p:sp>
        <p:cxnSp>
          <p:nvCxnSpPr>
            <p:cNvPr id="547" name="Straight Arrow Connector 546">
              <a:extLst>
                <a:ext uri="{FF2B5EF4-FFF2-40B4-BE49-F238E27FC236}">
                  <a16:creationId xmlns:a16="http://schemas.microsoft.com/office/drawing/2014/main" id="{85B9CC05-0BE9-F524-12B8-850E65FD155E}"/>
                </a:ext>
              </a:extLst>
            </p:cNvPr>
            <p:cNvCxnSpPr>
              <a:cxnSpLocks/>
            </p:cNvCxnSpPr>
            <p:nvPr/>
          </p:nvCxnSpPr>
          <p:spPr>
            <a:xfrm>
              <a:off x="1118789" y="32342345"/>
              <a:ext cx="0" cy="558136"/>
            </a:xfrm>
            <a:prstGeom prst="straightConnector1">
              <a:avLst/>
            </a:prstGeom>
            <a:ln w="76200">
              <a:solidFill>
                <a:srgbClr val="FB05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8" name="TextBox 547">
              <a:extLst>
                <a:ext uri="{FF2B5EF4-FFF2-40B4-BE49-F238E27FC236}">
                  <a16:creationId xmlns:a16="http://schemas.microsoft.com/office/drawing/2014/main" id="{34B8B5F2-D3ED-D839-86A0-EFB244D615FD}"/>
                </a:ext>
              </a:extLst>
            </p:cNvPr>
            <p:cNvSpPr txBox="1"/>
            <p:nvPr/>
          </p:nvSpPr>
          <p:spPr>
            <a:xfrm>
              <a:off x="584586" y="32859649"/>
              <a:ext cx="1572221" cy="2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Increase in SOC</a:t>
              </a:r>
              <a:endPara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688BF153-A115-9347-8C2E-D51895557D4C}"/>
                </a:ext>
              </a:extLst>
            </p:cNvPr>
            <p:cNvSpPr txBox="1"/>
            <p:nvPr/>
          </p:nvSpPr>
          <p:spPr>
            <a:xfrm>
              <a:off x="2323287" y="32881429"/>
              <a:ext cx="614097" cy="401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MSI </a:t>
              </a:r>
            </a:p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bands</a:t>
              </a:r>
            </a:p>
          </p:txBody>
        </p:sp>
        <p:sp>
          <p:nvSpPr>
            <p:cNvPr id="552" name="TextBox 551">
              <a:extLst>
                <a:ext uri="{FF2B5EF4-FFF2-40B4-BE49-F238E27FC236}">
                  <a16:creationId xmlns:a16="http://schemas.microsoft.com/office/drawing/2014/main" id="{235F3D80-8A3A-6CC4-52ED-4AFDC4F7D6C9}"/>
                </a:ext>
              </a:extLst>
            </p:cNvPr>
            <p:cNvSpPr txBox="1"/>
            <p:nvPr/>
          </p:nvSpPr>
          <p:spPr>
            <a:xfrm rot="16200000">
              <a:off x="-1036830" y="32527826"/>
              <a:ext cx="1278685" cy="24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Reflectance (%)</a:t>
              </a:r>
            </a:p>
          </p:txBody>
        </p:sp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id="{EC873585-3D18-E6A8-20C0-1AD92085D056}"/>
                </a:ext>
              </a:extLst>
            </p:cNvPr>
            <p:cNvSpPr txBox="1"/>
            <p:nvPr/>
          </p:nvSpPr>
          <p:spPr>
            <a:xfrm rot="16200000">
              <a:off x="-1036830" y="32527826"/>
              <a:ext cx="1278685" cy="24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Reflectance (%)</a:t>
              </a:r>
            </a:p>
          </p:txBody>
        </p:sp>
      </p:grpSp>
      <p:sp>
        <p:nvSpPr>
          <p:cNvPr id="555" name="사각형: 둥근 모서리 46">
            <a:extLst>
              <a:ext uri="{FF2B5EF4-FFF2-40B4-BE49-F238E27FC236}">
                <a16:creationId xmlns:a16="http://schemas.microsoft.com/office/drawing/2014/main" id="{8E5FA75D-1706-09FB-79C4-5A3B490AE9C2}"/>
              </a:ext>
            </a:extLst>
          </p:cNvPr>
          <p:cNvSpPr/>
          <p:nvPr/>
        </p:nvSpPr>
        <p:spPr>
          <a:xfrm>
            <a:off x="999139" y="22139293"/>
            <a:ext cx="12773623" cy="9677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ahoma" panose="020B0604030504040204" pitchFamily="34" charset="0"/>
                <a:ea typeface="KoPubWorld돋움체_Pro Bold" panose="00000800000000000000" pitchFamily="50" charset="-127"/>
                <a:cs typeface="Tahoma" panose="020B0604030504040204" pitchFamily="34" charset="0"/>
              </a:rPr>
              <a:t>Multi-Spectral Imagery (MSI)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latin typeface="Tahoma" panose="020B0604030504040204" pitchFamily="34" charset="0"/>
              <a:ea typeface="KoPubWorld돋움체_Pro Bold" panose="00000800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556" name="양쪽 모서리가 둥근 사각형 309">
            <a:extLst>
              <a:ext uri="{FF2B5EF4-FFF2-40B4-BE49-F238E27FC236}">
                <a16:creationId xmlns:a16="http://schemas.microsoft.com/office/drawing/2014/main" id="{1EB9A63C-145A-0DE7-E12D-CC200DEA2664}"/>
              </a:ext>
            </a:extLst>
          </p:cNvPr>
          <p:cNvSpPr/>
          <p:nvPr/>
        </p:nvSpPr>
        <p:spPr bwMode="auto">
          <a:xfrm>
            <a:off x="413827" y="29342859"/>
            <a:ext cx="14570980" cy="13041858"/>
          </a:xfrm>
          <a:prstGeom prst="round2SameRect">
            <a:avLst>
              <a:gd name="adj1" fmla="val 0"/>
              <a:gd name="adj2" fmla="val 3712"/>
            </a:avLst>
          </a:prstGeom>
          <a:solidFill>
            <a:schemeClr val="bg1"/>
          </a:solidFill>
          <a:ln w="76200">
            <a:solidFill>
              <a:srgbClr val="1F497D"/>
            </a:solidFill>
          </a:ln>
          <a:effectLst>
            <a:outerShdw blurRad="292100" dist="3048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7379" dirty="0">
              <a:latin typeface="Arial" panose="020B0604020202020204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grpSp>
        <p:nvGrpSpPr>
          <p:cNvPr id="557" name="그룹 284">
            <a:extLst>
              <a:ext uri="{FF2B5EF4-FFF2-40B4-BE49-F238E27FC236}">
                <a16:creationId xmlns:a16="http://schemas.microsoft.com/office/drawing/2014/main" id="{3F804925-654E-B860-AAED-7B66AF7453F8}"/>
              </a:ext>
            </a:extLst>
          </p:cNvPr>
          <p:cNvGrpSpPr/>
          <p:nvPr/>
        </p:nvGrpSpPr>
        <p:grpSpPr>
          <a:xfrm>
            <a:off x="784696" y="28790469"/>
            <a:ext cx="9259650" cy="1119936"/>
            <a:chOff x="1182118" y="14041910"/>
            <a:chExt cx="10843494" cy="1520030"/>
          </a:xfrm>
          <a:solidFill>
            <a:schemeClr val="tx2"/>
          </a:solidFill>
        </p:grpSpPr>
        <p:sp>
          <p:nvSpPr>
            <p:cNvPr id="558" name="모서리가 둥근 직사각형 170">
              <a:extLst>
                <a:ext uri="{FF2B5EF4-FFF2-40B4-BE49-F238E27FC236}">
                  <a16:creationId xmlns:a16="http://schemas.microsoft.com/office/drawing/2014/main" id="{282E9BF5-B6E9-8430-2A06-219DFAFA8638}"/>
                </a:ext>
              </a:extLst>
            </p:cNvPr>
            <p:cNvSpPr/>
            <p:nvPr/>
          </p:nvSpPr>
          <p:spPr>
            <a:xfrm>
              <a:off x="1182118" y="14041910"/>
              <a:ext cx="10843494" cy="1520030"/>
            </a:xfrm>
            <a:prstGeom prst="roundRect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559" name="직사각형 286">
              <a:extLst>
                <a:ext uri="{FF2B5EF4-FFF2-40B4-BE49-F238E27FC236}">
                  <a16:creationId xmlns:a16="http://schemas.microsoft.com/office/drawing/2014/main" id="{803A715D-2E6D-BADA-C700-82C9683AC389}"/>
                </a:ext>
              </a:extLst>
            </p:cNvPr>
            <p:cNvSpPr/>
            <p:nvPr/>
          </p:nvSpPr>
          <p:spPr bwMode="auto">
            <a:xfrm>
              <a:off x="1417008" y="14167858"/>
              <a:ext cx="10373718" cy="1294959"/>
            </a:xfrm>
            <a:prstGeom prst="rect">
              <a:avLst/>
            </a:prstGeom>
            <a:solidFill>
              <a:srgbClr val="1F497D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5600" b="1" spc="39" dirty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rial Black" pitchFamily="34" charset="0"/>
                </a:rPr>
                <a:t>Our Strategy</a:t>
              </a:r>
            </a:p>
          </p:txBody>
        </p:sp>
      </p:grpSp>
      <p:sp>
        <p:nvSpPr>
          <p:cNvPr id="560" name="사각형: 둥근 모서리 46">
            <a:extLst>
              <a:ext uri="{FF2B5EF4-FFF2-40B4-BE49-F238E27FC236}">
                <a16:creationId xmlns:a16="http://schemas.microsoft.com/office/drawing/2014/main" id="{4C1C33BB-435F-8029-EBA1-E5A8D4AC6177}"/>
              </a:ext>
            </a:extLst>
          </p:cNvPr>
          <p:cNvSpPr/>
          <p:nvPr/>
        </p:nvSpPr>
        <p:spPr>
          <a:xfrm>
            <a:off x="991979" y="30186185"/>
            <a:ext cx="13234253" cy="9677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ahoma" panose="020B0604030504040204" pitchFamily="34" charset="0"/>
                <a:ea typeface="KoPubWorld돋움체_Pro Bold" panose="00000800000000000000" pitchFamily="50" charset="-127"/>
                <a:cs typeface="Tahoma" panose="020B0604030504040204" pitchFamily="34" charset="0"/>
              </a:rPr>
              <a:t>Approach 1 (Hybrid Remote Sensing)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latin typeface="Tahoma" panose="020B0604030504040204" pitchFamily="34" charset="0"/>
              <a:ea typeface="KoPubWorld돋움체_Pro Bold" panose="00000800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1071" name="사각형: 둥근 모서리 46">
            <a:extLst>
              <a:ext uri="{FF2B5EF4-FFF2-40B4-BE49-F238E27FC236}">
                <a16:creationId xmlns:a16="http://schemas.microsoft.com/office/drawing/2014/main" id="{C0D16CD4-CE3D-3068-1C75-8B60429F2F49}"/>
              </a:ext>
            </a:extLst>
          </p:cNvPr>
          <p:cNvSpPr/>
          <p:nvPr/>
        </p:nvSpPr>
        <p:spPr>
          <a:xfrm>
            <a:off x="991979" y="35984860"/>
            <a:ext cx="13234253" cy="9677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ahoma" panose="020B0604030504040204" pitchFamily="34" charset="0"/>
                <a:ea typeface="KoPubWorld돋움체_Pro Bold" panose="00000800000000000000" pitchFamily="50" charset="-127"/>
                <a:cs typeface="Tahoma" panose="020B0604030504040204" pitchFamily="34" charset="0"/>
              </a:rPr>
              <a:t>Approach 2 (Full Remote Sensing)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latin typeface="Tahoma" panose="020B0604030504040204" pitchFamily="34" charset="0"/>
              <a:ea typeface="KoPubWorld돋움체_Pro Bold" panose="00000800000000000000" pitchFamily="50" charset="-127"/>
              <a:cs typeface="Tahoma" panose="020B0604030504040204" pitchFamily="34" charset="0"/>
            </a:endParaRPr>
          </a:p>
        </p:txBody>
      </p: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86CB4626-B5F7-5BDB-5830-CC5F5765B345}"/>
              </a:ext>
            </a:extLst>
          </p:cNvPr>
          <p:cNvGrpSpPr/>
          <p:nvPr/>
        </p:nvGrpSpPr>
        <p:grpSpPr>
          <a:xfrm>
            <a:off x="463204" y="31286043"/>
            <a:ext cx="14271395" cy="4231783"/>
            <a:chOff x="344940" y="1203557"/>
            <a:chExt cx="8455665" cy="2203346"/>
          </a:xfrm>
        </p:grpSpPr>
        <p:pic>
          <p:nvPicPr>
            <p:cNvPr id="1072" name="그림 7">
              <a:extLst>
                <a:ext uri="{FF2B5EF4-FFF2-40B4-BE49-F238E27FC236}">
                  <a16:creationId xmlns:a16="http://schemas.microsoft.com/office/drawing/2014/main" id="{14138D70-3D68-576A-906F-30B2A6AC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347" y="1710201"/>
              <a:ext cx="1239969" cy="1177970"/>
            </a:xfrm>
            <a:prstGeom prst="rect">
              <a:avLst/>
            </a:prstGeom>
          </p:spPr>
        </p:pic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FDE5E2B3-38FA-DC52-1635-D002CC84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860" y="1641665"/>
              <a:ext cx="1901150" cy="1341853"/>
            </a:xfrm>
            <a:prstGeom prst="rect">
              <a:avLst/>
            </a:prstGeom>
          </p:spPr>
        </p:pic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58873248-709A-AC85-517C-63A55B82835F}"/>
                </a:ext>
              </a:extLst>
            </p:cNvPr>
            <p:cNvSpPr txBox="1"/>
            <p:nvPr/>
          </p:nvSpPr>
          <p:spPr>
            <a:xfrm>
              <a:off x="1306205" y="2926435"/>
              <a:ext cx="1137955" cy="304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SOC (%)</a:t>
              </a:r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F84543C1-AAE5-480A-412E-73487C406A5F}"/>
                </a:ext>
              </a:extLst>
            </p:cNvPr>
            <p:cNvSpPr txBox="1"/>
            <p:nvPr/>
          </p:nvSpPr>
          <p:spPr>
            <a:xfrm rot="16200000">
              <a:off x="-43412" y="2044991"/>
              <a:ext cx="1141105" cy="36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SWHC (%)</a:t>
              </a:r>
            </a:p>
          </p:txBody>
        </p:sp>
        <p:cxnSp>
          <p:nvCxnSpPr>
            <p:cNvPr id="1076" name="Straight Arrow Connector 1075">
              <a:extLst>
                <a:ext uri="{FF2B5EF4-FFF2-40B4-BE49-F238E27FC236}">
                  <a16:creationId xmlns:a16="http://schemas.microsoft.com/office/drawing/2014/main" id="{9A758A9F-4677-E6E3-D212-D13B0DE29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307" y="1717445"/>
              <a:ext cx="933419" cy="351626"/>
            </a:xfrm>
            <a:prstGeom prst="straightConnector1">
              <a:avLst/>
            </a:prstGeom>
            <a:ln w="76200">
              <a:solidFill>
                <a:srgbClr val="FB05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2E750988-36D6-9C87-7B16-9057F1FD0A3D}"/>
                </a:ext>
              </a:extLst>
            </p:cNvPr>
            <p:cNvSpPr txBox="1"/>
            <p:nvPr/>
          </p:nvSpPr>
          <p:spPr>
            <a:xfrm>
              <a:off x="617198" y="1246883"/>
              <a:ext cx="2624144" cy="43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 ↑↑↑ </a:t>
              </a:r>
              <a:r>
                <a:rPr 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Soil Water Holding Capacity (SWHC)</a:t>
              </a:r>
              <a:r>
                <a:rPr 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↑↑↑</a:t>
              </a: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238CC5BC-9B3A-324A-54C8-AC6FD00C7F06}"/>
                </a:ext>
              </a:extLst>
            </p:cNvPr>
            <p:cNvSpPr txBox="1"/>
            <p:nvPr/>
          </p:nvSpPr>
          <p:spPr>
            <a:xfrm>
              <a:off x="477560" y="2979289"/>
              <a:ext cx="828645" cy="384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/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[14] Int. J. </a:t>
              </a:r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Ecol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. Environ. </a:t>
              </a:r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Sci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, 2009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80" name="Picture 8" descr="Irrigation Scheduling Part 2 – Determining Water Holding Capacity - The  Almond Doctor">
              <a:extLst>
                <a:ext uri="{FF2B5EF4-FFF2-40B4-BE49-F238E27FC236}">
                  <a16:creationId xmlns:a16="http://schemas.microsoft.com/office/drawing/2014/main" id="{624E3868-BFFF-5791-E07D-B0CD91E78C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08" b="17620"/>
            <a:stretch/>
          </p:blipFill>
          <p:spPr bwMode="auto">
            <a:xfrm>
              <a:off x="4890043" y="1767719"/>
              <a:ext cx="768753" cy="1189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4A0A38FD-AEA3-DD9C-1567-DDE8F8965576}"/>
                </a:ext>
              </a:extLst>
            </p:cNvPr>
            <p:cNvSpPr/>
            <p:nvPr/>
          </p:nvSpPr>
          <p:spPr>
            <a:xfrm>
              <a:off x="5156344" y="1557590"/>
              <a:ext cx="225776" cy="276999"/>
            </a:xfrm>
            <a:custGeom>
              <a:avLst/>
              <a:gdLst>
                <a:gd name="connsiteX0" fmla="*/ 394855 w 394855"/>
                <a:gd name="connsiteY0" fmla="*/ 755 h 208573"/>
                <a:gd name="connsiteX1" fmla="*/ 114300 w 394855"/>
                <a:gd name="connsiteY1" fmla="*/ 31928 h 208573"/>
                <a:gd name="connsiteX2" fmla="*/ 0 w 394855"/>
                <a:gd name="connsiteY2" fmla="*/ 208573 h 20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55" h="208573">
                  <a:moveTo>
                    <a:pt x="394855" y="755"/>
                  </a:moveTo>
                  <a:cubicBezTo>
                    <a:pt x="287482" y="-977"/>
                    <a:pt x="180109" y="-2708"/>
                    <a:pt x="114300" y="31928"/>
                  </a:cubicBezTo>
                  <a:cubicBezTo>
                    <a:pt x="48491" y="66564"/>
                    <a:pt x="24245" y="137568"/>
                    <a:pt x="0" y="20857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en-US" sz="8800"/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1E9995CD-1070-C556-E74E-EFEA4B201BA8}"/>
                </a:ext>
              </a:extLst>
            </p:cNvPr>
            <p:cNvSpPr txBox="1"/>
            <p:nvPr/>
          </p:nvSpPr>
          <p:spPr>
            <a:xfrm>
              <a:off x="5311449" y="1457343"/>
              <a:ext cx="450378" cy="240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661A0409-9752-FE08-6AF0-6DF577D9B9C3}"/>
                </a:ext>
              </a:extLst>
            </p:cNvPr>
            <p:cNvSpPr txBox="1"/>
            <p:nvPr/>
          </p:nvSpPr>
          <p:spPr>
            <a:xfrm>
              <a:off x="4575297" y="1961221"/>
              <a:ext cx="366799" cy="480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4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78BC08A0-21CF-94CE-12E6-4B2F7F22AEBF}"/>
                </a:ext>
              </a:extLst>
            </p:cNvPr>
            <p:cNvSpPr txBox="1"/>
            <p:nvPr/>
          </p:nvSpPr>
          <p:spPr>
            <a:xfrm>
              <a:off x="5615053" y="1985994"/>
              <a:ext cx="366799" cy="480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4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pic>
          <p:nvPicPr>
            <p:cNvPr id="1085" name="Picture 10" descr="Soil Texture Testing - Two Easy Methods">
              <a:extLst>
                <a:ext uri="{FF2B5EF4-FFF2-40B4-BE49-F238E27FC236}">
                  <a16:creationId xmlns:a16="http://schemas.microsoft.com/office/drawing/2014/main" id="{6B45E485-82CD-65BB-5B09-2676DA8236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420"/>
            <a:stretch/>
          </p:blipFill>
          <p:spPr bwMode="auto">
            <a:xfrm>
              <a:off x="5953764" y="1680478"/>
              <a:ext cx="530727" cy="1215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0E06CEF7-BB32-3FB7-732F-1DE3FC566C37}"/>
                </a:ext>
              </a:extLst>
            </p:cNvPr>
            <p:cNvSpPr txBox="1"/>
            <p:nvPr/>
          </p:nvSpPr>
          <p:spPr>
            <a:xfrm>
              <a:off x="6430423" y="2630785"/>
              <a:ext cx="554852" cy="240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Sand</a:t>
              </a:r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EFC7220C-525C-5149-5C43-EF2D732F83DB}"/>
                </a:ext>
              </a:extLst>
            </p:cNvPr>
            <p:cNvSpPr txBox="1"/>
            <p:nvPr/>
          </p:nvSpPr>
          <p:spPr>
            <a:xfrm>
              <a:off x="6438369" y="2430073"/>
              <a:ext cx="412749" cy="240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Silt</a:t>
              </a: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CE98254B-9FE5-07B5-F379-55C39E45F02A}"/>
                </a:ext>
              </a:extLst>
            </p:cNvPr>
            <p:cNvSpPr txBox="1"/>
            <p:nvPr/>
          </p:nvSpPr>
          <p:spPr>
            <a:xfrm>
              <a:off x="6433536" y="2227207"/>
              <a:ext cx="495017" cy="240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Clay</a:t>
              </a:r>
            </a:p>
          </p:txBody>
        </p:sp>
        <p:sp>
          <p:nvSpPr>
            <p:cNvPr id="1089" name="TextBox 1088">
              <a:extLst>
                <a:ext uri="{FF2B5EF4-FFF2-40B4-BE49-F238E27FC236}">
                  <a16:creationId xmlns:a16="http://schemas.microsoft.com/office/drawing/2014/main" id="{08595577-0120-F57D-6841-500257AE1D4E}"/>
                </a:ext>
              </a:extLst>
            </p:cNvPr>
            <p:cNvSpPr txBox="1"/>
            <p:nvPr/>
          </p:nvSpPr>
          <p:spPr>
            <a:xfrm>
              <a:off x="3720772" y="1203557"/>
              <a:ext cx="514962" cy="288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MSI</a:t>
              </a: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17F8910E-740C-0812-EC1F-E40EB32201D7}"/>
                </a:ext>
              </a:extLst>
            </p:cNvPr>
            <p:cNvSpPr txBox="1"/>
            <p:nvPr/>
          </p:nvSpPr>
          <p:spPr>
            <a:xfrm>
              <a:off x="4858512" y="1213420"/>
              <a:ext cx="805590" cy="288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SWHC</a:t>
              </a:r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7B00615A-7C59-2244-40B8-808DE3D834B5}"/>
                </a:ext>
              </a:extLst>
            </p:cNvPr>
            <p:cNvSpPr txBox="1"/>
            <p:nvPr/>
          </p:nvSpPr>
          <p:spPr>
            <a:xfrm>
              <a:off x="5713982" y="1210528"/>
              <a:ext cx="1461117" cy="288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Soil Texture </a:t>
              </a:r>
            </a:p>
          </p:txBody>
        </p: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AA3268E9-D1D2-83FE-0970-0E23B18AFBD2}"/>
                </a:ext>
              </a:extLst>
            </p:cNvPr>
            <p:cNvSpPr txBox="1"/>
            <p:nvPr/>
          </p:nvSpPr>
          <p:spPr>
            <a:xfrm>
              <a:off x="7386644" y="1577530"/>
              <a:ext cx="1413961" cy="149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ML regression model to accurately  predict SOC level </a:t>
              </a:r>
            </a:p>
          </p:txBody>
        </p:sp>
        <p:sp>
          <p:nvSpPr>
            <p:cNvPr id="1094" name="Right Brace 1093">
              <a:extLst>
                <a:ext uri="{FF2B5EF4-FFF2-40B4-BE49-F238E27FC236}">
                  <a16:creationId xmlns:a16="http://schemas.microsoft.com/office/drawing/2014/main" id="{9D848A12-F9E1-1425-672A-39E22776C0ED}"/>
                </a:ext>
              </a:extLst>
            </p:cNvPr>
            <p:cNvSpPr/>
            <p:nvPr/>
          </p:nvSpPr>
          <p:spPr>
            <a:xfrm rot="5400000">
              <a:off x="5608983" y="2130838"/>
              <a:ext cx="209999" cy="1836742"/>
            </a:xfrm>
            <a:prstGeom prst="rightBrace">
              <a:avLst>
                <a:gd name="adj1" fmla="val 38947"/>
                <a:gd name="adj2" fmla="val 48588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800"/>
            </a:p>
          </p:txBody>
        </p: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6C89DDBE-7ABF-AE7E-FF58-ACD9D43A6467}"/>
                </a:ext>
              </a:extLst>
            </p:cNvPr>
            <p:cNvSpPr txBox="1"/>
            <p:nvPr/>
          </p:nvSpPr>
          <p:spPr>
            <a:xfrm>
              <a:off x="2817337" y="3118455"/>
              <a:ext cx="5561197" cy="288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Simple, Cheap </a:t>
              </a:r>
              <a:r>
                <a:rPr lang="en-US" sz="3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Anyone (farmers etc.) can test</a:t>
              </a:r>
              <a:endParaRPr lang="en-US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0D8727AB-728B-0D6D-923B-BFF665AD6DF3}"/>
                </a:ext>
              </a:extLst>
            </p:cNvPr>
            <p:cNvSpPr txBox="1"/>
            <p:nvPr/>
          </p:nvSpPr>
          <p:spPr>
            <a:xfrm>
              <a:off x="8133821" y="2531073"/>
              <a:ext cx="109451" cy="288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98" name="Picture 1097">
            <a:extLst>
              <a:ext uri="{FF2B5EF4-FFF2-40B4-BE49-F238E27FC236}">
                <a16:creationId xmlns:a16="http://schemas.microsoft.com/office/drawing/2014/main" id="{D41869E4-7307-5950-F88C-7BCCAD63F1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7786" y="37852245"/>
            <a:ext cx="2151990" cy="3045836"/>
          </a:xfrm>
          <a:prstGeom prst="rect">
            <a:avLst/>
          </a:prstGeom>
        </p:spPr>
      </p:pic>
      <p:pic>
        <p:nvPicPr>
          <p:cNvPr id="1099" name="Picture 16" descr="Copernicus Sentinel-1B SAR Problems | Pixalytics Ltd">
            <a:extLst>
              <a:ext uri="{FF2B5EF4-FFF2-40B4-BE49-F238E27FC236}">
                <a16:creationId xmlns:a16="http://schemas.microsoft.com/office/drawing/2014/main" id="{C892AFCE-D7BD-BA3A-E5F1-52BFECC2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47" y="38685216"/>
            <a:ext cx="1502775" cy="112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0" name="Straight Arrow Connector 1099">
            <a:extLst>
              <a:ext uri="{FF2B5EF4-FFF2-40B4-BE49-F238E27FC236}">
                <a16:creationId xmlns:a16="http://schemas.microsoft.com/office/drawing/2014/main" id="{D511CDC3-D899-82C6-A590-BDBC83FE3DA5}"/>
              </a:ext>
            </a:extLst>
          </p:cNvPr>
          <p:cNvCxnSpPr>
            <a:cxnSpLocks/>
          </p:cNvCxnSpPr>
          <p:nvPr/>
        </p:nvCxnSpPr>
        <p:spPr>
          <a:xfrm flipV="1">
            <a:off x="1378365" y="39468102"/>
            <a:ext cx="159270" cy="565762"/>
          </a:xfrm>
          <a:prstGeom prst="straightConnector1">
            <a:avLst/>
          </a:prstGeom>
          <a:ln w="38100">
            <a:solidFill>
              <a:srgbClr val="FB05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31A51DA-AB6D-1A19-EE9B-8CD4084A2FBB}"/>
              </a:ext>
            </a:extLst>
          </p:cNvPr>
          <p:cNvSpPr txBox="1"/>
          <p:nvPr/>
        </p:nvSpPr>
        <p:spPr>
          <a:xfrm>
            <a:off x="384638" y="39905632"/>
            <a:ext cx="2218374" cy="95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Radar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F20FEAA7-5028-F3E2-C808-67D28C4A6AFC}"/>
              </a:ext>
            </a:extLst>
          </p:cNvPr>
          <p:cNvSpPr txBox="1"/>
          <p:nvPr/>
        </p:nvSpPr>
        <p:spPr>
          <a:xfrm>
            <a:off x="802338" y="36992974"/>
            <a:ext cx="4332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Sentinel-1 Synthetic Aperture Radar (SAR)</a:t>
            </a:r>
          </a:p>
        </p:txBody>
      </p:sp>
      <p:pic>
        <p:nvPicPr>
          <p:cNvPr id="1103" name="그림 7">
            <a:extLst>
              <a:ext uri="{FF2B5EF4-FFF2-40B4-BE49-F238E27FC236}">
                <a16:creationId xmlns:a16="http://schemas.microsoft.com/office/drawing/2014/main" id="{B17FE825-9B95-56F4-6332-1A1E322A3C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88" y="37880166"/>
            <a:ext cx="1998476" cy="2195413"/>
          </a:xfrm>
          <a:prstGeom prst="rect">
            <a:avLst/>
          </a:prstGeom>
        </p:spPr>
      </p:pic>
      <p:sp>
        <p:nvSpPr>
          <p:cNvPr id="1104" name="TextBox 1103">
            <a:extLst>
              <a:ext uri="{FF2B5EF4-FFF2-40B4-BE49-F238E27FC236}">
                <a16:creationId xmlns:a16="http://schemas.microsoft.com/office/drawing/2014/main" id="{6C7B658E-31BD-61DE-47A0-DA37B7AE93D1}"/>
              </a:ext>
            </a:extLst>
          </p:cNvPr>
          <p:cNvSpPr txBox="1"/>
          <p:nvPr/>
        </p:nvSpPr>
        <p:spPr>
          <a:xfrm>
            <a:off x="5988428" y="37203490"/>
            <a:ext cx="899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MSI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CBC9D47C-A7E0-C10E-B202-D55FF898BE36}"/>
              </a:ext>
            </a:extLst>
          </p:cNvPr>
          <p:cNvSpPr txBox="1"/>
          <p:nvPr/>
        </p:nvSpPr>
        <p:spPr>
          <a:xfrm>
            <a:off x="7357336" y="38622052"/>
            <a:ext cx="604073" cy="95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1107" name="Picture 18" descr="Radar Course 2 - Earth Online">
            <a:extLst>
              <a:ext uri="{FF2B5EF4-FFF2-40B4-BE49-F238E27FC236}">
                <a16:creationId xmlns:a16="http://schemas.microsoft.com/office/drawing/2014/main" id="{7301ECD1-3AA0-08D1-94A0-121648731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9" r="5219"/>
          <a:stretch/>
        </p:blipFill>
        <p:spPr bwMode="auto">
          <a:xfrm>
            <a:off x="7800956" y="37843802"/>
            <a:ext cx="1462618" cy="22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8" name="Straight Arrow Connector 1107">
            <a:extLst>
              <a:ext uri="{FF2B5EF4-FFF2-40B4-BE49-F238E27FC236}">
                <a16:creationId xmlns:a16="http://schemas.microsoft.com/office/drawing/2014/main" id="{33C4C15A-7B0F-39C6-146A-BC76DDD4EA93}"/>
              </a:ext>
            </a:extLst>
          </p:cNvPr>
          <p:cNvCxnSpPr>
            <a:cxnSpLocks/>
          </p:cNvCxnSpPr>
          <p:nvPr/>
        </p:nvCxnSpPr>
        <p:spPr>
          <a:xfrm>
            <a:off x="8053540" y="38280812"/>
            <a:ext cx="688576" cy="11412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Arrow Connector 1108">
            <a:extLst>
              <a:ext uri="{FF2B5EF4-FFF2-40B4-BE49-F238E27FC236}">
                <a16:creationId xmlns:a16="http://schemas.microsoft.com/office/drawing/2014/main" id="{4DB99743-B199-0240-6EDF-2A78FCBC2706}"/>
              </a:ext>
            </a:extLst>
          </p:cNvPr>
          <p:cNvCxnSpPr>
            <a:cxnSpLocks/>
          </p:cNvCxnSpPr>
          <p:nvPr/>
        </p:nvCxnSpPr>
        <p:spPr>
          <a:xfrm flipV="1">
            <a:off x="8745354" y="39103299"/>
            <a:ext cx="206653" cy="328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Arrow Connector 1109">
            <a:extLst>
              <a:ext uri="{FF2B5EF4-FFF2-40B4-BE49-F238E27FC236}">
                <a16:creationId xmlns:a16="http://schemas.microsoft.com/office/drawing/2014/main" id="{C67BDEE7-5F60-B451-67CF-9F619CAF79DD}"/>
              </a:ext>
            </a:extLst>
          </p:cNvPr>
          <p:cNvCxnSpPr>
            <a:cxnSpLocks/>
          </p:cNvCxnSpPr>
          <p:nvPr/>
        </p:nvCxnSpPr>
        <p:spPr>
          <a:xfrm flipH="1" flipV="1">
            <a:off x="8769764" y="39018112"/>
            <a:ext cx="2722" cy="4134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Arrow Connector 1110">
            <a:extLst>
              <a:ext uri="{FF2B5EF4-FFF2-40B4-BE49-F238E27FC236}">
                <a16:creationId xmlns:a16="http://schemas.microsoft.com/office/drawing/2014/main" id="{DEB906CB-EEA7-D861-1986-548868179282}"/>
              </a:ext>
            </a:extLst>
          </p:cNvPr>
          <p:cNvCxnSpPr>
            <a:cxnSpLocks/>
          </p:cNvCxnSpPr>
          <p:nvPr/>
        </p:nvCxnSpPr>
        <p:spPr>
          <a:xfrm flipV="1">
            <a:off x="8744871" y="39262324"/>
            <a:ext cx="221121" cy="1692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Arrow Connector 1111">
            <a:extLst>
              <a:ext uri="{FF2B5EF4-FFF2-40B4-BE49-F238E27FC236}">
                <a16:creationId xmlns:a16="http://schemas.microsoft.com/office/drawing/2014/main" id="{D9D4D989-FB70-3BDF-2A9D-6727E133F3D7}"/>
              </a:ext>
            </a:extLst>
          </p:cNvPr>
          <p:cNvCxnSpPr>
            <a:cxnSpLocks/>
          </p:cNvCxnSpPr>
          <p:nvPr/>
        </p:nvCxnSpPr>
        <p:spPr>
          <a:xfrm flipH="1" flipV="1">
            <a:off x="8635210" y="39024265"/>
            <a:ext cx="134553" cy="3993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Arrow Connector 1112">
            <a:extLst>
              <a:ext uri="{FF2B5EF4-FFF2-40B4-BE49-F238E27FC236}">
                <a16:creationId xmlns:a16="http://schemas.microsoft.com/office/drawing/2014/main" id="{C57C75BC-5C33-8AF5-DAF2-91D1FD7C6DA3}"/>
              </a:ext>
            </a:extLst>
          </p:cNvPr>
          <p:cNvCxnSpPr>
            <a:cxnSpLocks/>
          </p:cNvCxnSpPr>
          <p:nvPr/>
        </p:nvCxnSpPr>
        <p:spPr>
          <a:xfrm flipH="1" flipV="1">
            <a:off x="8469755" y="39157272"/>
            <a:ext cx="285909" cy="290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Arrow Connector 1113">
            <a:extLst>
              <a:ext uri="{FF2B5EF4-FFF2-40B4-BE49-F238E27FC236}">
                <a16:creationId xmlns:a16="http://schemas.microsoft.com/office/drawing/2014/main" id="{3348FE85-A166-EA95-86E6-3DE6114CFB30}"/>
              </a:ext>
            </a:extLst>
          </p:cNvPr>
          <p:cNvCxnSpPr>
            <a:cxnSpLocks/>
          </p:cNvCxnSpPr>
          <p:nvPr/>
        </p:nvCxnSpPr>
        <p:spPr>
          <a:xfrm flipH="1" flipV="1">
            <a:off x="8427617" y="39311170"/>
            <a:ext cx="329863" cy="110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5" name="TextBox 1114">
            <a:extLst>
              <a:ext uri="{FF2B5EF4-FFF2-40B4-BE49-F238E27FC236}">
                <a16:creationId xmlns:a16="http://schemas.microsoft.com/office/drawing/2014/main" id="{B49FC33B-EAE2-8996-0333-121EE394DC8C}"/>
              </a:ext>
            </a:extLst>
          </p:cNvPr>
          <p:cNvSpPr txBox="1"/>
          <p:nvPr/>
        </p:nvSpPr>
        <p:spPr>
          <a:xfrm>
            <a:off x="2125515" y="40904868"/>
            <a:ext cx="3442782" cy="1090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  <a:p>
            <a:pPr algn="l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Soil Moisture (%)</a:t>
            </a:r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2677801B-B2B7-D66F-A2B7-FC847A9A7939}"/>
              </a:ext>
            </a:extLst>
          </p:cNvPr>
          <p:cNvSpPr txBox="1"/>
          <p:nvPr/>
        </p:nvSpPr>
        <p:spPr>
          <a:xfrm rot="16200000">
            <a:off x="567755" y="39036738"/>
            <a:ext cx="3849630" cy="58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Backscatter</a:t>
            </a:r>
            <a:r>
              <a:rPr lang="en-U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VV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(dB)</a:t>
            </a:r>
          </a:p>
        </p:txBody>
      </p:sp>
      <p:pic>
        <p:nvPicPr>
          <p:cNvPr id="1117" name="Picture 22" descr="105,046 Farm Raining Images, Stock Photos &amp; Vectors | Shutterstock">
            <a:extLst>
              <a:ext uri="{FF2B5EF4-FFF2-40B4-BE49-F238E27FC236}">
                <a16:creationId xmlns:a16="http://schemas.microsoft.com/office/drawing/2014/main" id="{FE9F0989-35A3-D550-AE54-2AAC6C86F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0" r="36742" b="9599"/>
          <a:stretch/>
        </p:blipFill>
        <p:spPr bwMode="auto">
          <a:xfrm>
            <a:off x="9497931" y="37850587"/>
            <a:ext cx="1315568" cy="226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18" descr="Radar Course 2 - Earth Online">
            <a:extLst>
              <a:ext uri="{FF2B5EF4-FFF2-40B4-BE49-F238E27FC236}">
                <a16:creationId xmlns:a16="http://schemas.microsoft.com/office/drawing/2014/main" id="{456626D0-B13B-4836-4E18-169724CED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9" r="5219"/>
          <a:stretch/>
        </p:blipFill>
        <p:spPr bwMode="auto">
          <a:xfrm>
            <a:off x="11024928" y="37862446"/>
            <a:ext cx="1462863" cy="22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0" name="Straight Arrow Connector 1119">
            <a:extLst>
              <a:ext uri="{FF2B5EF4-FFF2-40B4-BE49-F238E27FC236}">
                <a16:creationId xmlns:a16="http://schemas.microsoft.com/office/drawing/2014/main" id="{2047F6F9-A961-CEDE-E8B2-77DDC6BFEDEE}"/>
              </a:ext>
            </a:extLst>
          </p:cNvPr>
          <p:cNvCxnSpPr>
            <a:cxnSpLocks/>
          </p:cNvCxnSpPr>
          <p:nvPr/>
        </p:nvCxnSpPr>
        <p:spPr>
          <a:xfrm>
            <a:off x="11247656" y="38313576"/>
            <a:ext cx="715643" cy="11712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Arrow Connector 1120">
            <a:extLst>
              <a:ext uri="{FF2B5EF4-FFF2-40B4-BE49-F238E27FC236}">
                <a16:creationId xmlns:a16="http://schemas.microsoft.com/office/drawing/2014/main" id="{BD9D6DDA-B1D0-56AD-7BF4-7E014572C6F3}"/>
              </a:ext>
            </a:extLst>
          </p:cNvPr>
          <p:cNvCxnSpPr>
            <a:cxnSpLocks/>
          </p:cNvCxnSpPr>
          <p:nvPr/>
        </p:nvCxnSpPr>
        <p:spPr>
          <a:xfrm flipV="1">
            <a:off x="11963298" y="38763990"/>
            <a:ext cx="258652" cy="6782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Arrow Connector 1121">
            <a:extLst>
              <a:ext uri="{FF2B5EF4-FFF2-40B4-BE49-F238E27FC236}">
                <a16:creationId xmlns:a16="http://schemas.microsoft.com/office/drawing/2014/main" id="{DCA36009-84E3-2597-C83E-2003BB1B12C3}"/>
              </a:ext>
            </a:extLst>
          </p:cNvPr>
          <p:cNvCxnSpPr>
            <a:cxnSpLocks/>
          </p:cNvCxnSpPr>
          <p:nvPr/>
        </p:nvCxnSpPr>
        <p:spPr>
          <a:xfrm flipV="1">
            <a:off x="11990433" y="38704848"/>
            <a:ext cx="0" cy="737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Arrow Connector 1122">
            <a:extLst>
              <a:ext uri="{FF2B5EF4-FFF2-40B4-BE49-F238E27FC236}">
                <a16:creationId xmlns:a16="http://schemas.microsoft.com/office/drawing/2014/main" id="{6248ABB4-BD7A-18D3-1E7B-4FB709D36C5E}"/>
              </a:ext>
            </a:extLst>
          </p:cNvPr>
          <p:cNvCxnSpPr>
            <a:cxnSpLocks/>
          </p:cNvCxnSpPr>
          <p:nvPr/>
        </p:nvCxnSpPr>
        <p:spPr>
          <a:xfrm flipV="1">
            <a:off x="11962814" y="38876272"/>
            <a:ext cx="464946" cy="5659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2368970B-3FA5-4163-146A-18FF66EB2E2B}"/>
              </a:ext>
            </a:extLst>
          </p:cNvPr>
          <p:cNvCxnSpPr>
            <a:cxnSpLocks/>
          </p:cNvCxnSpPr>
          <p:nvPr/>
        </p:nvCxnSpPr>
        <p:spPr>
          <a:xfrm flipH="1" flipV="1">
            <a:off x="11757487" y="38763990"/>
            <a:ext cx="230224" cy="670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46F51C0E-83CE-179A-74DA-8F9559FE8D13}"/>
              </a:ext>
            </a:extLst>
          </p:cNvPr>
          <p:cNvCxnSpPr>
            <a:cxnSpLocks/>
          </p:cNvCxnSpPr>
          <p:nvPr/>
        </p:nvCxnSpPr>
        <p:spPr>
          <a:xfrm flipH="1" flipV="1">
            <a:off x="11507465" y="38970111"/>
            <a:ext cx="466145" cy="4886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>
            <a:extLst>
              <a:ext uri="{FF2B5EF4-FFF2-40B4-BE49-F238E27FC236}">
                <a16:creationId xmlns:a16="http://schemas.microsoft.com/office/drawing/2014/main" id="{95B7BA2D-228B-6C8F-8819-1CBA45D8BC9F}"/>
              </a:ext>
            </a:extLst>
          </p:cNvPr>
          <p:cNvCxnSpPr>
            <a:cxnSpLocks/>
          </p:cNvCxnSpPr>
          <p:nvPr/>
        </p:nvCxnSpPr>
        <p:spPr>
          <a:xfrm flipH="1" flipV="1">
            <a:off x="11363012" y="39241905"/>
            <a:ext cx="612414" cy="1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" name="TextBox 1127">
            <a:extLst>
              <a:ext uri="{FF2B5EF4-FFF2-40B4-BE49-F238E27FC236}">
                <a16:creationId xmlns:a16="http://schemas.microsoft.com/office/drawing/2014/main" id="{E32FC93A-BFC2-9C69-22AD-738C16757626}"/>
              </a:ext>
            </a:extLst>
          </p:cNvPr>
          <p:cNvSpPr txBox="1"/>
          <p:nvPr/>
        </p:nvSpPr>
        <p:spPr>
          <a:xfrm>
            <a:off x="7771882" y="37146917"/>
            <a:ext cx="15393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B4 rain</a:t>
            </a: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3115AA9C-1FC3-E70C-6C38-8E17AF3592E3}"/>
              </a:ext>
            </a:extLst>
          </p:cNvPr>
          <p:cNvSpPr txBox="1"/>
          <p:nvPr/>
        </p:nvSpPr>
        <p:spPr>
          <a:xfrm>
            <a:off x="9613810" y="37153790"/>
            <a:ext cx="10534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Rain</a:t>
            </a: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AECDE3EB-CD54-6EBC-D65E-E21077A1B9D8}"/>
              </a:ext>
            </a:extLst>
          </p:cNvPr>
          <p:cNvSpPr txBox="1"/>
          <p:nvPr/>
        </p:nvSpPr>
        <p:spPr>
          <a:xfrm>
            <a:off x="10964313" y="37153790"/>
            <a:ext cx="15840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Aft rain</a:t>
            </a:r>
          </a:p>
        </p:txBody>
      </p:sp>
      <p:cxnSp>
        <p:nvCxnSpPr>
          <p:cNvPr id="1131" name="Straight Arrow Connector 1130">
            <a:extLst>
              <a:ext uri="{FF2B5EF4-FFF2-40B4-BE49-F238E27FC236}">
                <a16:creationId xmlns:a16="http://schemas.microsoft.com/office/drawing/2014/main" id="{DAE2A6E6-FBBF-BC19-9BF1-E0BB749ACE3E}"/>
              </a:ext>
            </a:extLst>
          </p:cNvPr>
          <p:cNvCxnSpPr>
            <a:cxnSpLocks/>
          </p:cNvCxnSpPr>
          <p:nvPr/>
        </p:nvCxnSpPr>
        <p:spPr>
          <a:xfrm>
            <a:off x="10696095" y="39150975"/>
            <a:ext cx="4358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Arrow Connector 1131">
            <a:extLst>
              <a:ext uri="{FF2B5EF4-FFF2-40B4-BE49-F238E27FC236}">
                <a16:creationId xmlns:a16="http://schemas.microsoft.com/office/drawing/2014/main" id="{AFDCE58F-325D-A885-8B78-F354B11962CC}"/>
              </a:ext>
            </a:extLst>
          </p:cNvPr>
          <p:cNvCxnSpPr>
            <a:cxnSpLocks/>
          </p:cNvCxnSpPr>
          <p:nvPr/>
        </p:nvCxnSpPr>
        <p:spPr>
          <a:xfrm>
            <a:off x="9132167" y="39150975"/>
            <a:ext cx="4358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" name="TextBox 1132">
            <a:extLst>
              <a:ext uri="{FF2B5EF4-FFF2-40B4-BE49-F238E27FC236}">
                <a16:creationId xmlns:a16="http://schemas.microsoft.com/office/drawing/2014/main" id="{868180FF-90A2-C084-12DD-5EE3F443CF7C}"/>
              </a:ext>
            </a:extLst>
          </p:cNvPr>
          <p:cNvSpPr txBox="1"/>
          <p:nvPr/>
        </p:nvSpPr>
        <p:spPr>
          <a:xfrm>
            <a:off x="6114189" y="40640156"/>
            <a:ext cx="6515593" cy="147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of Soil Moisture before and after rain can give us idea how well soil retains water</a:t>
            </a:r>
          </a:p>
        </p:txBody>
      </p:sp>
      <p:sp>
        <p:nvSpPr>
          <p:cNvPr id="1134" name="Right Brace 1133">
            <a:extLst>
              <a:ext uri="{FF2B5EF4-FFF2-40B4-BE49-F238E27FC236}">
                <a16:creationId xmlns:a16="http://schemas.microsoft.com/office/drawing/2014/main" id="{3804E253-FF0E-F05A-6083-FC8AC4C4B98C}"/>
              </a:ext>
            </a:extLst>
          </p:cNvPr>
          <p:cNvSpPr/>
          <p:nvPr/>
        </p:nvSpPr>
        <p:spPr>
          <a:xfrm rot="5400000">
            <a:off x="9885212" y="38113101"/>
            <a:ext cx="393811" cy="4627016"/>
          </a:xfrm>
          <a:prstGeom prst="rightBrace">
            <a:avLst>
              <a:gd name="adj1" fmla="val 38947"/>
              <a:gd name="adj2" fmla="val 4858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4B43AD54-4494-7C71-E5BD-18C58F744FB0}"/>
              </a:ext>
            </a:extLst>
          </p:cNvPr>
          <p:cNvSpPr txBox="1"/>
          <p:nvPr/>
        </p:nvSpPr>
        <p:spPr>
          <a:xfrm>
            <a:off x="13096731" y="38087636"/>
            <a:ext cx="1428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</a:p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Reg.</a:t>
            </a:r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2FE620C6-8438-200D-0C46-B7A69D38B1BC}"/>
              </a:ext>
            </a:extLst>
          </p:cNvPr>
          <p:cNvSpPr txBox="1"/>
          <p:nvPr/>
        </p:nvSpPr>
        <p:spPr>
          <a:xfrm>
            <a:off x="12746378" y="39157451"/>
            <a:ext cx="1988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More accurate than just MSI</a:t>
            </a:r>
          </a:p>
        </p:txBody>
      </p:sp>
      <p:sp>
        <p:nvSpPr>
          <p:cNvPr id="1140" name="Arrow: Right 1139">
            <a:extLst>
              <a:ext uri="{FF2B5EF4-FFF2-40B4-BE49-F238E27FC236}">
                <a16:creationId xmlns:a16="http://schemas.microsoft.com/office/drawing/2014/main" id="{253CE182-6B65-8E88-C976-63A5CC02FFE8}"/>
              </a:ext>
            </a:extLst>
          </p:cNvPr>
          <p:cNvSpPr/>
          <p:nvPr/>
        </p:nvSpPr>
        <p:spPr bwMode="auto">
          <a:xfrm>
            <a:off x="4355067" y="32573978"/>
            <a:ext cx="883190" cy="1632695"/>
          </a:xfrm>
          <a:prstGeom prst="rightArrow">
            <a:avLst>
              <a:gd name="adj1" fmla="val 50000"/>
              <a:gd name="adj2" fmla="val 57564"/>
            </a:avLst>
          </a:prstGeom>
          <a:gradFill flip="none" rotWithShape="1">
            <a:gsLst>
              <a:gs pos="10000">
                <a:srgbClr val="0000FF">
                  <a:alpha val="0"/>
                  <a:lumMod val="100000"/>
                </a:srgbClr>
              </a:gs>
              <a:gs pos="68000">
                <a:srgbClr val="0000FF">
                  <a:alpha val="51000"/>
                </a:srgbClr>
              </a:gs>
              <a:gs pos="100000">
                <a:srgbClr val="0000FF">
                  <a:alpha val="82000"/>
                </a:srgbClr>
              </a:gs>
            </a:gsLst>
            <a:lin ang="0" scaled="1"/>
            <a:tileRect/>
          </a:gradFill>
          <a:ln w="76200">
            <a:noFill/>
          </a:ln>
          <a:effectLst>
            <a:outerShdw blurRad="304800" dist="2921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1141" name="Arrow: Right 1140">
            <a:extLst>
              <a:ext uri="{FF2B5EF4-FFF2-40B4-BE49-F238E27FC236}">
                <a16:creationId xmlns:a16="http://schemas.microsoft.com/office/drawing/2014/main" id="{4432EC08-B635-8412-BCF1-16C1DDC709BB}"/>
              </a:ext>
            </a:extLst>
          </p:cNvPr>
          <p:cNvSpPr/>
          <p:nvPr/>
        </p:nvSpPr>
        <p:spPr bwMode="auto">
          <a:xfrm>
            <a:off x="11452000" y="32456656"/>
            <a:ext cx="883190" cy="1632695"/>
          </a:xfrm>
          <a:prstGeom prst="rightArrow">
            <a:avLst>
              <a:gd name="adj1" fmla="val 50000"/>
              <a:gd name="adj2" fmla="val 57564"/>
            </a:avLst>
          </a:prstGeom>
          <a:gradFill flip="none" rotWithShape="1">
            <a:gsLst>
              <a:gs pos="10000">
                <a:srgbClr val="0000FF">
                  <a:alpha val="0"/>
                  <a:lumMod val="100000"/>
                </a:srgbClr>
              </a:gs>
              <a:gs pos="68000">
                <a:srgbClr val="0000FF">
                  <a:alpha val="51000"/>
                </a:srgbClr>
              </a:gs>
              <a:gs pos="100000">
                <a:srgbClr val="0000FF">
                  <a:alpha val="82000"/>
                </a:srgbClr>
              </a:gs>
            </a:gsLst>
            <a:lin ang="0" scaled="1"/>
            <a:tileRect/>
          </a:gradFill>
          <a:ln w="76200">
            <a:noFill/>
          </a:ln>
          <a:effectLst>
            <a:outerShdw blurRad="304800" dist="2921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1142" name="Arrow: Right 1141">
            <a:extLst>
              <a:ext uri="{FF2B5EF4-FFF2-40B4-BE49-F238E27FC236}">
                <a16:creationId xmlns:a16="http://schemas.microsoft.com/office/drawing/2014/main" id="{2D3E6A46-D203-A1AF-BEB5-DAF4041A0060}"/>
              </a:ext>
            </a:extLst>
          </p:cNvPr>
          <p:cNvSpPr/>
          <p:nvPr/>
        </p:nvSpPr>
        <p:spPr bwMode="auto">
          <a:xfrm>
            <a:off x="4531331" y="38280813"/>
            <a:ext cx="883190" cy="1632695"/>
          </a:xfrm>
          <a:prstGeom prst="rightArrow">
            <a:avLst>
              <a:gd name="adj1" fmla="val 50000"/>
              <a:gd name="adj2" fmla="val 57564"/>
            </a:avLst>
          </a:prstGeom>
          <a:gradFill flip="none" rotWithShape="1">
            <a:gsLst>
              <a:gs pos="10000">
                <a:srgbClr val="0000FF">
                  <a:alpha val="0"/>
                  <a:lumMod val="100000"/>
                </a:srgbClr>
              </a:gs>
              <a:gs pos="68000">
                <a:srgbClr val="0000FF">
                  <a:alpha val="51000"/>
                </a:srgbClr>
              </a:gs>
              <a:gs pos="100000">
                <a:srgbClr val="0000FF">
                  <a:alpha val="82000"/>
                </a:srgbClr>
              </a:gs>
            </a:gsLst>
            <a:lin ang="0" scaled="1"/>
            <a:tileRect/>
          </a:gradFill>
          <a:ln w="76200">
            <a:noFill/>
          </a:ln>
          <a:effectLst>
            <a:outerShdw blurRad="304800" dist="2921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1143" name="Arrow: Right 1142">
            <a:extLst>
              <a:ext uri="{FF2B5EF4-FFF2-40B4-BE49-F238E27FC236}">
                <a16:creationId xmlns:a16="http://schemas.microsoft.com/office/drawing/2014/main" id="{6AB71EC9-4893-7F92-85E1-B239649B07C5}"/>
              </a:ext>
            </a:extLst>
          </p:cNvPr>
          <p:cNvSpPr/>
          <p:nvPr/>
        </p:nvSpPr>
        <p:spPr bwMode="auto">
          <a:xfrm>
            <a:off x="12232387" y="38153763"/>
            <a:ext cx="883190" cy="1632695"/>
          </a:xfrm>
          <a:prstGeom prst="rightArrow">
            <a:avLst>
              <a:gd name="adj1" fmla="val 50000"/>
              <a:gd name="adj2" fmla="val 57564"/>
            </a:avLst>
          </a:prstGeom>
          <a:gradFill flip="none" rotWithShape="1">
            <a:gsLst>
              <a:gs pos="10000">
                <a:srgbClr val="0000FF">
                  <a:alpha val="0"/>
                  <a:lumMod val="100000"/>
                </a:srgbClr>
              </a:gs>
              <a:gs pos="68000">
                <a:srgbClr val="0000FF">
                  <a:alpha val="51000"/>
                </a:srgbClr>
              </a:gs>
              <a:gs pos="100000">
                <a:srgbClr val="0000FF">
                  <a:alpha val="82000"/>
                </a:srgbClr>
              </a:gs>
            </a:gsLst>
            <a:lin ang="0" scaled="1"/>
            <a:tileRect/>
          </a:gradFill>
          <a:ln w="76200">
            <a:noFill/>
          </a:ln>
          <a:effectLst>
            <a:outerShdw blurRad="304800" dist="2921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1163" name="사각형: 둥근 모서리 46">
            <a:extLst>
              <a:ext uri="{FF2B5EF4-FFF2-40B4-BE49-F238E27FC236}">
                <a16:creationId xmlns:a16="http://schemas.microsoft.com/office/drawing/2014/main" id="{30FD2123-379B-61AF-2C67-C8E70C2FD396}"/>
              </a:ext>
            </a:extLst>
          </p:cNvPr>
          <p:cNvSpPr/>
          <p:nvPr/>
        </p:nvSpPr>
        <p:spPr>
          <a:xfrm>
            <a:off x="15417046" y="5501017"/>
            <a:ext cx="13829352" cy="9677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ahoma" panose="020B0604030504040204" pitchFamily="34" charset="0"/>
                <a:ea typeface="KoPubWorld돋움체_Pro Bold" panose="00000800000000000000" pitchFamily="50" charset="-127"/>
                <a:cs typeface="Tahoma" panose="020B0604030504040204" pitchFamily="34" charset="0"/>
              </a:rPr>
              <a:t>Global Issue of SOC degradation</a:t>
            </a:r>
            <a:endParaRPr lang="ko-KR" altLang="en-US" sz="4800" b="1" dirty="0">
              <a:ln>
                <a:solidFill>
                  <a:schemeClr val="accent1">
                    <a:alpha val="0"/>
                  </a:schemeClr>
                </a:solidFill>
              </a:ln>
              <a:latin typeface="Tahoma" panose="020B0604030504040204" pitchFamily="34" charset="0"/>
              <a:ea typeface="KoPubWorld돋움체_Pro Bold" panose="00000800000000000000" pitchFamily="50" charset="-127"/>
              <a:cs typeface="Tahoma" panose="020B0604030504040204" pitchFamily="34" charset="0"/>
            </a:endParaRPr>
          </a:p>
        </p:txBody>
      </p:sp>
      <p:grpSp>
        <p:nvGrpSpPr>
          <p:cNvPr id="1173" name="Group 1172">
            <a:extLst>
              <a:ext uri="{FF2B5EF4-FFF2-40B4-BE49-F238E27FC236}">
                <a16:creationId xmlns:a16="http://schemas.microsoft.com/office/drawing/2014/main" id="{743D1871-3004-C18B-4E12-5B62526BF15E}"/>
              </a:ext>
            </a:extLst>
          </p:cNvPr>
          <p:cNvGrpSpPr/>
          <p:nvPr/>
        </p:nvGrpSpPr>
        <p:grpSpPr>
          <a:xfrm>
            <a:off x="15439452" y="6514276"/>
            <a:ext cx="13980798" cy="4949994"/>
            <a:chOff x="785398" y="4238632"/>
            <a:chExt cx="7358508" cy="2133327"/>
          </a:xfrm>
        </p:grpSpPr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80A82AD7-2D0C-B613-8F40-8D67F90C1AEB}"/>
                </a:ext>
              </a:extLst>
            </p:cNvPr>
            <p:cNvSpPr txBox="1"/>
            <p:nvPr/>
          </p:nvSpPr>
          <p:spPr>
            <a:xfrm>
              <a:off x="1281141" y="5577374"/>
              <a:ext cx="2656975" cy="778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Wingdings" panose="05000000000000000000" pitchFamily="2" charset="2"/>
                <a:buChar char="q"/>
              </a:pP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Unsustainable farming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Wingdings" panose="05000000000000000000" pitchFamily="2" charset="2"/>
                <a:buChar char="q"/>
              </a:pP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Inadequate fertilizer</a:t>
              </a:r>
            </a:p>
            <a:p>
              <a:pPr marL="285750" indent="-285750">
                <a:lnSpc>
                  <a:spcPct val="120000"/>
                </a:lnSpc>
                <a:spcAft>
                  <a:spcPts val="400"/>
                </a:spcAft>
                <a:buFont typeface="Wingdings" panose="05000000000000000000" pitchFamily="2" charset="2"/>
                <a:buChar char="q"/>
              </a:pP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Overgrazing etc.</a:t>
              </a:r>
            </a:p>
          </p:txBody>
        </p:sp>
        <p:sp>
          <p:nvSpPr>
            <p:cNvPr id="1167" name="TextBox 1166">
              <a:extLst>
                <a:ext uri="{FF2B5EF4-FFF2-40B4-BE49-F238E27FC236}">
                  <a16:creationId xmlns:a16="http://schemas.microsoft.com/office/drawing/2014/main" id="{35167167-B459-6C5D-5238-80E1F1180D22}"/>
                </a:ext>
              </a:extLst>
            </p:cNvPr>
            <p:cNvSpPr txBox="1"/>
            <p:nvPr/>
          </p:nvSpPr>
          <p:spPr>
            <a:xfrm>
              <a:off x="4193237" y="5536301"/>
              <a:ext cx="3950669" cy="835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latinLnBrk="0">
                <a:buFont typeface="Wingdings" panose="05000000000000000000" pitchFamily="2" charset="2"/>
                <a:buChar char="Ø"/>
              </a:pPr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By 2050, likely 90% of global topsoil will degrade</a:t>
              </a:r>
            </a:p>
            <a:p>
              <a:pPr marL="285750" indent="-285750" latinLnBrk="0">
                <a:buFont typeface="Wingdings" panose="05000000000000000000" pitchFamily="2" charset="2"/>
                <a:buChar char="Ø"/>
              </a:pPr>
              <a:r>
                <a:rPr lang="en-US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Farmer suicide rate ↑↑↑ (300,000 in India alone) due to harvest &lt; debt</a:t>
              </a:r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0D207F99-1E23-BADA-573A-98E15D9930AD}"/>
                </a:ext>
              </a:extLst>
            </p:cNvPr>
            <p:cNvSpPr txBox="1"/>
            <p:nvPr/>
          </p:nvSpPr>
          <p:spPr>
            <a:xfrm>
              <a:off x="7099072" y="4238632"/>
              <a:ext cx="892171" cy="504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solidFill>
                    <a:srgbClr val="2828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[7] UNCCD, 2020</a:t>
              </a:r>
            </a:p>
            <a:p>
              <a:pPr latinLnBrk="0"/>
              <a:r>
                <a:rPr lang="en-US" sz="1400" i="1" dirty="0">
                  <a:solidFill>
                    <a:srgbClr val="28282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[21] National Crime Records Bureau, 2021</a:t>
              </a:r>
            </a:p>
            <a:p>
              <a:pPr algn="r"/>
              <a:endParaRPr lang="en-US" sz="1400" i="1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69" name="Picture 10">
              <a:extLst>
                <a:ext uri="{FF2B5EF4-FFF2-40B4-BE49-F238E27FC236}">
                  <a16:creationId xmlns:a16="http://schemas.microsoft.com/office/drawing/2014/main" id="{0F82052D-D5C7-D0AC-7504-5A61E28FE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167" y="4265126"/>
              <a:ext cx="2268035" cy="1270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0" name="Picture 6" descr="Why The World Is Running Out Of Soil - YouTube">
              <a:extLst>
                <a:ext uri="{FF2B5EF4-FFF2-40B4-BE49-F238E27FC236}">
                  <a16:creationId xmlns:a16="http://schemas.microsoft.com/office/drawing/2014/main" id="{0B8BDA45-A351-2A00-5350-3ACADC8BD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037" y="4256789"/>
              <a:ext cx="2288047" cy="128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B169496D-F9B4-4F41-852A-6503F5E09114}"/>
                </a:ext>
              </a:extLst>
            </p:cNvPr>
            <p:cNvSpPr txBox="1"/>
            <p:nvPr/>
          </p:nvSpPr>
          <p:spPr>
            <a:xfrm>
              <a:off x="785398" y="4264277"/>
              <a:ext cx="774302" cy="4111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[20] Sustainable Land Use Management, 2017</a:t>
              </a:r>
            </a:p>
          </p:txBody>
        </p:sp>
      </p:grpSp>
      <p:sp>
        <p:nvSpPr>
          <p:cNvPr id="1174" name="TextBox 1173">
            <a:extLst>
              <a:ext uri="{FF2B5EF4-FFF2-40B4-BE49-F238E27FC236}">
                <a16:creationId xmlns:a16="http://schemas.microsoft.com/office/drawing/2014/main" id="{AE8C6820-E38F-4BB3-2364-BBEF3620A2F1}"/>
              </a:ext>
            </a:extLst>
          </p:cNvPr>
          <p:cNvSpPr txBox="1"/>
          <p:nvPr/>
        </p:nvSpPr>
        <p:spPr>
          <a:xfrm>
            <a:off x="1900645" y="21511988"/>
            <a:ext cx="30721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Wavelength (nm)</a:t>
            </a:r>
          </a:p>
        </p:txBody>
      </p:sp>
      <p:sp>
        <p:nvSpPr>
          <p:cNvPr id="1176" name="TextBox 1175">
            <a:extLst>
              <a:ext uri="{FF2B5EF4-FFF2-40B4-BE49-F238E27FC236}">
                <a16:creationId xmlns:a16="http://schemas.microsoft.com/office/drawing/2014/main" id="{FE65D2A8-1855-E072-4001-B128C0E54601}"/>
              </a:ext>
            </a:extLst>
          </p:cNvPr>
          <p:cNvSpPr txBox="1"/>
          <p:nvPr/>
        </p:nvSpPr>
        <p:spPr>
          <a:xfrm>
            <a:off x="834123" y="11762450"/>
            <a:ext cx="53945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Hence SOC sensing/monitoring is important because </a:t>
            </a:r>
          </a:p>
        </p:txBody>
      </p:sp>
      <p:sp>
        <p:nvSpPr>
          <p:cNvPr id="1177" name="Arrow: Right 1176">
            <a:extLst>
              <a:ext uri="{FF2B5EF4-FFF2-40B4-BE49-F238E27FC236}">
                <a16:creationId xmlns:a16="http://schemas.microsoft.com/office/drawing/2014/main" id="{A87AB881-BCFF-94CF-1A61-44FB88547442}"/>
              </a:ext>
            </a:extLst>
          </p:cNvPr>
          <p:cNvSpPr/>
          <p:nvPr/>
        </p:nvSpPr>
        <p:spPr bwMode="auto">
          <a:xfrm>
            <a:off x="6064076" y="11660507"/>
            <a:ext cx="1188166" cy="2077197"/>
          </a:xfrm>
          <a:prstGeom prst="rightArrow">
            <a:avLst>
              <a:gd name="adj1" fmla="val 50000"/>
              <a:gd name="adj2" fmla="val 57564"/>
            </a:avLst>
          </a:prstGeom>
          <a:gradFill flip="none" rotWithShape="1">
            <a:gsLst>
              <a:gs pos="10000">
                <a:srgbClr val="0000FF">
                  <a:alpha val="0"/>
                  <a:lumMod val="100000"/>
                </a:srgbClr>
              </a:gs>
              <a:gs pos="68000">
                <a:srgbClr val="0000FF">
                  <a:alpha val="51000"/>
                </a:srgbClr>
              </a:gs>
              <a:gs pos="100000">
                <a:srgbClr val="0000FF">
                  <a:alpha val="82000"/>
                </a:srgbClr>
              </a:gs>
            </a:gsLst>
            <a:lin ang="0" scaled="1"/>
            <a:tileRect/>
          </a:gradFill>
          <a:ln w="76200">
            <a:noFill/>
          </a:ln>
          <a:effectLst>
            <a:outerShdw blurRad="304800" dist="2921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1179" name="TextBox 1178">
            <a:extLst>
              <a:ext uri="{FF2B5EF4-FFF2-40B4-BE49-F238E27FC236}">
                <a16:creationId xmlns:a16="http://schemas.microsoft.com/office/drawing/2014/main" id="{577B163E-BE20-8D11-F0FB-B74105D88226}"/>
              </a:ext>
            </a:extLst>
          </p:cNvPr>
          <p:cNvSpPr txBox="1"/>
          <p:nvPr/>
        </p:nvSpPr>
        <p:spPr>
          <a:xfrm>
            <a:off x="7311021" y="11796986"/>
            <a:ext cx="75803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latinLnBrk="0">
              <a:buFont typeface="Wingdings" panose="05000000000000000000" pitchFamily="2" charset="2"/>
              <a:buChar char="Ø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Soil degradation prevention</a:t>
            </a:r>
          </a:p>
          <a:p>
            <a:pPr marL="571500" indent="-571500" latinLnBrk="0">
              <a:buFont typeface="Wingdings" panose="05000000000000000000" pitchFamily="2" charset="2"/>
              <a:buChar char="Ø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Food security monitoring</a:t>
            </a:r>
          </a:p>
          <a:p>
            <a:pPr marL="571500" indent="-571500" latinLnBrk="0">
              <a:buFont typeface="Wingdings" panose="05000000000000000000" pitchFamily="2" charset="2"/>
              <a:buChar char="Ø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Enforce pro-soil policy</a:t>
            </a:r>
          </a:p>
        </p:txBody>
      </p:sp>
      <p:sp>
        <p:nvSpPr>
          <p:cNvPr id="1180" name="TextBox 1179">
            <a:extLst>
              <a:ext uri="{FF2B5EF4-FFF2-40B4-BE49-F238E27FC236}">
                <a16:creationId xmlns:a16="http://schemas.microsoft.com/office/drawing/2014/main" id="{AA352194-DAD6-F798-3E92-E0D3A461B927}"/>
              </a:ext>
            </a:extLst>
          </p:cNvPr>
          <p:cNvSpPr txBox="1"/>
          <p:nvPr/>
        </p:nvSpPr>
        <p:spPr>
          <a:xfrm>
            <a:off x="9713339" y="13692226"/>
            <a:ext cx="2632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222222"/>
                </a:solidFill>
                <a:effectLst/>
                <a:latin typeface="Harding"/>
              </a:rPr>
              <a:t>[22] Nature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Harding"/>
              </a:rPr>
              <a:t> 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Harding"/>
              </a:rPr>
              <a:t>601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Harding"/>
              </a:rPr>
              <a:t>, 503-504 (2022)</a:t>
            </a:r>
            <a:endParaRPr lang="en-US" sz="1400" dirty="0"/>
          </a:p>
        </p:txBody>
      </p:sp>
      <p:sp>
        <p:nvSpPr>
          <p:cNvPr id="1190" name="TextBox 1189">
            <a:extLst>
              <a:ext uri="{FF2B5EF4-FFF2-40B4-BE49-F238E27FC236}">
                <a16:creationId xmlns:a16="http://schemas.microsoft.com/office/drawing/2014/main" id="{8FD1CF76-6806-58D6-50EB-2218322A7307}"/>
              </a:ext>
            </a:extLst>
          </p:cNvPr>
          <p:cNvSpPr txBox="1"/>
          <p:nvPr/>
        </p:nvSpPr>
        <p:spPr>
          <a:xfrm>
            <a:off x="15996518" y="11771039"/>
            <a:ext cx="85236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But current method to measure SOC (Walkley-Black test) is too 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, uses 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dangerous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chemicals</a:t>
            </a:r>
          </a:p>
        </p:txBody>
      </p:sp>
      <p:sp>
        <p:nvSpPr>
          <p:cNvPr id="1193" name="TextBox 1192">
            <a:extLst>
              <a:ext uri="{FF2B5EF4-FFF2-40B4-BE49-F238E27FC236}">
                <a16:creationId xmlns:a16="http://schemas.microsoft.com/office/drawing/2014/main" id="{78E63BA6-BBD4-B0BF-CE7A-BEFB5B8F16A6}"/>
              </a:ext>
            </a:extLst>
          </p:cNvPr>
          <p:cNvSpPr txBox="1"/>
          <p:nvPr/>
        </p:nvSpPr>
        <p:spPr>
          <a:xfrm>
            <a:off x="18696382" y="13679634"/>
            <a:ext cx="2250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[11] Soil &amp; Man.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2007</a:t>
            </a:r>
            <a:endParaRPr lang="en-US" sz="1400" dirty="0"/>
          </a:p>
        </p:txBody>
      </p:sp>
      <p:sp>
        <p:nvSpPr>
          <p:cNvPr id="1194" name="Arrow: Right 1193">
            <a:extLst>
              <a:ext uri="{FF2B5EF4-FFF2-40B4-BE49-F238E27FC236}">
                <a16:creationId xmlns:a16="http://schemas.microsoft.com/office/drawing/2014/main" id="{4399432B-0A8B-7F59-9ADA-C04B2DA875DC}"/>
              </a:ext>
            </a:extLst>
          </p:cNvPr>
          <p:cNvSpPr/>
          <p:nvPr/>
        </p:nvSpPr>
        <p:spPr bwMode="auto">
          <a:xfrm>
            <a:off x="14658399" y="11611936"/>
            <a:ext cx="1188166" cy="2077197"/>
          </a:xfrm>
          <a:prstGeom prst="rightArrow">
            <a:avLst>
              <a:gd name="adj1" fmla="val 50000"/>
              <a:gd name="adj2" fmla="val 57564"/>
            </a:avLst>
          </a:prstGeom>
          <a:gradFill flip="none" rotWithShape="1">
            <a:gsLst>
              <a:gs pos="10000">
                <a:srgbClr val="FF0000">
                  <a:alpha val="0"/>
                </a:srgbClr>
              </a:gs>
              <a:gs pos="68000">
                <a:srgbClr val="FF0000">
                  <a:alpha val="50000"/>
                </a:srgbClr>
              </a:gs>
              <a:gs pos="100000">
                <a:srgbClr val="FF0000">
                  <a:alpha val="82000"/>
                </a:srgbClr>
              </a:gs>
            </a:gsLst>
            <a:lin ang="0" scaled="1"/>
            <a:tileRect/>
          </a:gradFill>
          <a:ln w="76200">
            <a:noFill/>
          </a:ln>
          <a:effectLst>
            <a:outerShdw blurRad="304800" dist="2921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1195" name="Arrow: Right 1194">
            <a:extLst>
              <a:ext uri="{FF2B5EF4-FFF2-40B4-BE49-F238E27FC236}">
                <a16:creationId xmlns:a16="http://schemas.microsoft.com/office/drawing/2014/main" id="{0ABE3FE9-5736-96A4-B717-91FCBC2E196D}"/>
              </a:ext>
            </a:extLst>
          </p:cNvPr>
          <p:cNvSpPr/>
          <p:nvPr/>
        </p:nvSpPr>
        <p:spPr bwMode="auto">
          <a:xfrm>
            <a:off x="21587371" y="7039246"/>
            <a:ext cx="1188166" cy="2077197"/>
          </a:xfrm>
          <a:prstGeom prst="rightArrow">
            <a:avLst>
              <a:gd name="adj1" fmla="val 50000"/>
              <a:gd name="adj2" fmla="val 57564"/>
            </a:avLst>
          </a:prstGeom>
          <a:gradFill flip="none" rotWithShape="1">
            <a:gsLst>
              <a:gs pos="10000">
                <a:srgbClr val="FF0000">
                  <a:alpha val="0"/>
                </a:srgbClr>
              </a:gs>
              <a:gs pos="68000">
                <a:srgbClr val="FF0000">
                  <a:alpha val="50000"/>
                </a:srgbClr>
              </a:gs>
              <a:gs pos="100000">
                <a:srgbClr val="FF0000">
                  <a:alpha val="82000"/>
                </a:srgbClr>
              </a:gs>
            </a:gsLst>
            <a:lin ang="0" scaled="1"/>
            <a:tileRect/>
          </a:gradFill>
          <a:ln w="76200">
            <a:noFill/>
          </a:ln>
          <a:effectLst>
            <a:outerShdw blurRad="304800" dist="2921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1196" name="Rectangle: Rounded Corners 1195">
            <a:extLst>
              <a:ext uri="{FF2B5EF4-FFF2-40B4-BE49-F238E27FC236}">
                <a16:creationId xmlns:a16="http://schemas.microsoft.com/office/drawing/2014/main" id="{5FEEA201-4C99-8867-E340-F1572967FDCC}"/>
              </a:ext>
            </a:extLst>
          </p:cNvPr>
          <p:cNvSpPr/>
          <p:nvPr/>
        </p:nvSpPr>
        <p:spPr bwMode="auto">
          <a:xfrm>
            <a:off x="24088126" y="11762754"/>
            <a:ext cx="5352963" cy="197444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1192" name="TextBox 1191">
            <a:extLst>
              <a:ext uri="{FF2B5EF4-FFF2-40B4-BE49-F238E27FC236}">
                <a16:creationId xmlns:a16="http://schemas.microsoft.com/office/drawing/2014/main" id="{E9507E85-7FCD-8FF1-34A6-76CD7EE2E710}"/>
              </a:ext>
            </a:extLst>
          </p:cNvPr>
          <p:cNvSpPr txBox="1"/>
          <p:nvPr/>
        </p:nvSpPr>
        <p:spPr>
          <a:xfrm>
            <a:off x="24053960" y="11782710"/>
            <a:ext cx="538712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latinLnBrk="0"/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cheaply monitor SOC at scale and at real-time</a:t>
            </a:r>
          </a:p>
        </p:txBody>
      </p:sp>
      <p:graphicFrame>
        <p:nvGraphicFramePr>
          <p:cNvPr id="1209" name="Table 13">
            <a:extLst>
              <a:ext uri="{FF2B5EF4-FFF2-40B4-BE49-F238E27FC236}">
                <a16:creationId xmlns:a16="http://schemas.microsoft.com/office/drawing/2014/main" id="{B5EBDC44-42DD-6460-0910-936FD68A4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63457"/>
              </p:ext>
            </p:extLst>
          </p:nvPr>
        </p:nvGraphicFramePr>
        <p:xfrm>
          <a:off x="16109484" y="15830133"/>
          <a:ext cx="6042839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87735">
                  <a:extLst>
                    <a:ext uri="{9D8B030D-6E8A-4147-A177-3AD203B41FA5}">
                      <a16:colId xmlns:a16="http://schemas.microsoft.com/office/drawing/2014/main" val="1507007623"/>
                    </a:ext>
                  </a:extLst>
                </a:gridCol>
                <a:gridCol w="1418368">
                  <a:extLst>
                    <a:ext uri="{9D8B030D-6E8A-4147-A177-3AD203B41FA5}">
                      <a16:colId xmlns:a16="http://schemas.microsoft.com/office/drawing/2014/main" val="3996149774"/>
                    </a:ext>
                  </a:extLst>
                </a:gridCol>
                <a:gridCol w="1418368">
                  <a:extLst>
                    <a:ext uri="{9D8B030D-6E8A-4147-A177-3AD203B41FA5}">
                      <a16:colId xmlns:a16="http://schemas.microsoft.com/office/drawing/2014/main" val="1536836180"/>
                    </a:ext>
                  </a:extLst>
                </a:gridCol>
                <a:gridCol w="1418368">
                  <a:extLst>
                    <a:ext uri="{9D8B030D-6E8A-4147-A177-3AD203B41FA5}">
                      <a16:colId xmlns:a16="http://schemas.microsoft.com/office/drawing/2014/main" val="1661853914"/>
                    </a:ext>
                  </a:extLst>
                </a:gridCol>
              </a:tblGrid>
              <a:tr h="300000">
                <a:tc gridSpan="4">
                  <a:txBody>
                    <a:bodyPr/>
                    <a:lstStyle/>
                    <a:p>
                      <a:pPr algn="ctr" latinLnBrk="0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Trained only on Raw MSI Image (Resolution = 20m)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6669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Models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PLSR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67992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R</a:t>
                      </a:r>
                      <a:r>
                        <a:rPr lang="en-US" sz="30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042946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R</a:t>
                      </a:r>
                      <a:r>
                        <a:rPr lang="en-US" sz="30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031018"/>
                  </a:ext>
                </a:extLst>
              </a:tr>
            </a:tbl>
          </a:graphicData>
        </a:graphic>
      </p:graphicFrame>
      <p:graphicFrame>
        <p:nvGraphicFramePr>
          <p:cNvPr id="1210" name="Table 13">
            <a:extLst>
              <a:ext uri="{FF2B5EF4-FFF2-40B4-BE49-F238E27FC236}">
                <a16:creationId xmlns:a16="http://schemas.microsoft.com/office/drawing/2014/main" id="{E5CFFA7F-D2A4-AFA3-21BC-D0605EAAA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8643"/>
              </p:ext>
            </p:extLst>
          </p:nvPr>
        </p:nvGraphicFramePr>
        <p:xfrm>
          <a:off x="22781489" y="15830133"/>
          <a:ext cx="6042838" cy="265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87734">
                  <a:extLst>
                    <a:ext uri="{9D8B030D-6E8A-4147-A177-3AD203B41FA5}">
                      <a16:colId xmlns:a16="http://schemas.microsoft.com/office/drawing/2014/main" val="1507007623"/>
                    </a:ext>
                  </a:extLst>
                </a:gridCol>
                <a:gridCol w="1418368">
                  <a:extLst>
                    <a:ext uri="{9D8B030D-6E8A-4147-A177-3AD203B41FA5}">
                      <a16:colId xmlns:a16="http://schemas.microsoft.com/office/drawing/2014/main" val="3996149774"/>
                    </a:ext>
                  </a:extLst>
                </a:gridCol>
                <a:gridCol w="1418368">
                  <a:extLst>
                    <a:ext uri="{9D8B030D-6E8A-4147-A177-3AD203B41FA5}">
                      <a16:colId xmlns:a16="http://schemas.microsoft.com/office/drawing/2014/main" val="1536836180"/>
                    </a:ext>
                  </a:extLst>
                </a:gridCol>
                <a:gridCol w="1418368">
                  <a:extLst>
                    <a:ext uri="{9D8B030D-6E8A-4147-A177-3AD203B41FA5}">
                      <a16:colId xmlns:a16="http://schemas.microsoft.com/office/drawing/2014/main" val="1661853914"/>
                    </a:ext>
                  </a:extLst>
                </a:gridCol>
              </a:tblGrid>
              <a:tr h="3000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MSI Image enhanced with Super-Resolution (Resolution = 10m)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3227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Models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PLSR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67992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R</a:t>
                      </a:r>
                      <a:r>
                        <a:rPr lang="en-US" sz="30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042946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R</a:t>
                      </a:r>
                      <a:r>
                        <a:rPr lang="en-US" sz="3000" b="1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031018"/>
                  </a:ext>
                </a:extLst>
              </a:tr>
            </a:tbl>
          </a:graphicData>
        </a:graphic>
      </p:graphicFrame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11432D13-7239-437C-1D0A-596A1F6E29CC}"/>
              </a:ext>
            </a:extLst>
          </p:cNvPr>
          <p:cNvGrpSpPr/>
          <p:nvPr/>
        </p:nvGrpSpPr>
        <p:grpSpPr>
          <a:xfrm>
            <a:off x="15384149" y="20739285"/>
            <a:ext cx="14665797" cy="7131858"/>
            <a:chOff x="19699415" y="18741096"/>
            <a:chExt cx="8149034" cy="3880677"/>
          </a:xfrm>
        </p:grpSpPr>
        <p:graphicFrame>
          <p:nvGraphicFramePr>
            <p:cNvPr id="1198" name="Object 1197">
              <a:extLst>
                <a:ext uri="{FF2B5EF4-FFF2-40B4-BE49-F238E27FC236}">
                  <a16:creationId xmlns:a16="http://schemas.microsoft.com/office/drawing/2014/main" id="{BF0EEE20-1544-7C8A-A199-5818B7EAAF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3317058"/>
                </p:ext>
              </p:extLst>
            </p:nvPr>
          </p:nvGraphicFramePr>
          <p:xfrm>
            <a:off x="24523488" y="19085747"/>
            <a:ext cx="3324961" cy="3148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0" imgW="4136400" imgH="3917160" progId="Origin50.Graph">
                    <p:embed/>
                  </p:oleObj>
                </mc:Choice>
                <mc:Fallback>
                  <p:oleObj name="Graph" r:id="rId20" imgW="4136400" imgH="3917160" progId="Origin50.Graph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CD1C4D6E-73AF-5C01-3DF2-D10F215D9A7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24523488" y="19085747"/>
                          <a:ext cx="3324961" cy="3148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DE1429F2-FCA7-7F24-B891-018B4D50990D}"/>
                </a:ext>
              </a:extLst>
            </p:cNvPr>
            <p:cNvSpPr txBox="1"/>
            <p:nvPr/>
          </p:nvSpPr>
          <p:spPr>
            <a:xfrm>
              <a:off x="26067773" y="21361112"/>
              <a:ext cx="1746457" cy="321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3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R</a:t>
              </a:r>
              <a:r>
                <a:rPr lang="en-US" sz="3000" b="1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3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0.74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AD928B62-6FBD-9C7F-2E21-C53913B0BAFA}"/>
                </a:ext>
              </a:extLst>
            </p:cNvPr>
            <p:cNvSpPr txBox="1"/>
            <p:nvPr/>
          </p:nvSpPr>
          <p:spPr>
            <a:xfrm>
              <a:off x="25317542" y="18741096"/>
              <a:ext cx="2085169" cy="552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Approach 2</a:t>
              </a:r>
            </a:p>
            <a:p>
              <a:pPr algn="ctr"/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(MSI + SAR 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RF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graphicFrame>
          <p:nvGraphicFramePr>
            <p:cNvPr id="1206" name="Object 1205">
              <a:extLst>
                <a:ext uri="{FF2B5EF4-FFF2-40B4-BE49-F238E27FC236}">
                  <a16:creationId xmlns:a16="http://schemas.microsoft.com/office/drawing/2014/main" id="{DA64E912-50E6-B3DC-2FFA-B9D37B70EF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0316598"/>
                </p:ext>
              </p:extLst>
            </p:nvPr>
          </p:nvGraphicFramePr>
          <p:xfrm>
            <a:off x="22112167" y="19089008"/>
            <a:ext cx="3324961" cy="3148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2" imgW="4136400" imgH="3917160" progId="Origin50.Graph">
                    <p:embed/>
                  </p:oleObj>
                </mc:Choice>
                <mc:Fallback>
                  <p:oleObj name="Graph" r:id="rId22" imgW="4136400" imgH="3917160" progId="Origin50.Graph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08420E74-5C2A-CF5A-6F5D-8F3CB9CAAB7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22112167" y="19089008"/>
                          <a:ext cx="3324961" cy="3148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7" name="TextBox 1206">
              <a:extLst>
                <a:ext uri="{FF2B5EF4-FFF2-40B4-BE49-F238E27FC236}">
                  <a16:creationId xmlns:a16="http://schemas.microsoft.com/office/drawing/2014/main" id="{650E7B70-B0F5-C3E9-671E-E7F32D81B2E9}"/>
                </a:ext>
              </a:extLst>
            </p:cNvPr>
            <p:cNvSpPr txBox="1"/>
            <p:nvPr/>
          </p:nvSpPr>
          <p:spPr>
            <a:xfrm>
              <a:off x="23602840" y="21390596"/>
              <a:ext cx="1746457" cy="321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3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R</a:t>
              </a:r>
              <a:r>
                <a:rPr lang="en-US" sz="3000" b="1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3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0.83</a:t>
              </a:r>
            </a:p>
          </p:txBody>
        </p:sp>
        <p:sp>
          <p:nvSpPr>
            <p:cNvPr id="1208" name="TextBox 1207">
              <a:extLst>
                <a:ext uri="{FF2B5EF4-FFF2-40B4-BE49-F238E27FC236}">
                  <a16:creationId xmlns:a16="http://schemas.microsoft.com/office/drawing/2014/main" id="{5238F984-E1F5-562F-BC46-56D332132450}"/>
                </a:ext>
              </a:extLst>
            </p:cNvPr>
            <p:cNvSpPr txBox="1"/>
            <p:nvPr/>
          </p:nvSpPr>
          <p:spPr>
            <a:xfrm>
              <a:off x="22569104" y="18774111"/>
              <a:ext cx="2746881" cy="569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Approach 1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(MSI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 SWHC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 ST 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RF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graphicFrame>
          <p:nvGraphicFramePr>
            <p:cNvPr id="1203" name="Object 1202">
              <a:extLst>
                <a:ext uri="{FF2B5EF4-FFF2-40B4-BE49-F238E27FC236}">
                  <a16:creationId xmlns:a16="http://schemas.microsoft.com/office/drawing/2014/main" id="{FEA60758-7617-9449-E918-4B1B6CC5C2C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5990978"/>
                </p:ext>
              </p:extLst>
            </p:nvPr>
          </p:nvGraphicFramePr>
          <p:xfrm>
            <a:off x="19699415" y="19092269"/>
            <a:ext cx="3324961" cy="3148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4" imgW="4136400" imgH="3917160" progId="Origin50.Graph">
                    <p:embed/>
                  </p:oleObj>
                </mc:Choice>
                <mc:Fallback>
                  <p:oleObj name="Graph" r:id="rId24" imgW="4136400" imgH="3917160" progId="Origin50.Graph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0120A9E8-507B-6474-75E1-0CBAFD2847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9699415" y="19092269"/>
                          <a:ext cx="3324961" cy="3148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B4341E94-0138-7157-9863-CF3F3CDBB701}"/>
                </a:ext>
              </a:extLst>
            </p:cNvPr>
            <p:cNvSpPr txBox="1"/>
            <p:nvPr/>
          </p:nvSpPr>
          <p:spPr>
            <a:xfrm>
              <a:off x="21215228" y="21366960"/>
              <a:ext cx="1746457" cy="321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Test R</a:t>
              </a:r>
              <a:r>
                <a:rPr lang="en-US" sz="30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 = 0.52</a:t>
              </a:r>
            </a:p>
          </p:txBody>
        </p:sp>
        <p:sp>
          <p:nvSpPr>
            <p:cNvPr id="1205" name="TextBox 1204">
              <a:extLst>
                <a:ext uri="{FF2B5EF4-FFF2-40B4-BE49-F238E27FC236}">
                  <a16:creationId xmlns:a16="http://schemas.microsoft.com/office/drawing/2014/main" id="{65D752AD-245C-96E8-F0D3-9CF162D19F4E}"/>
                </a:ext>
              </a:extLst>
            </p:cNvPr>
            <p:cNvSpPr txBox="1"/>
            <p:nvPr/>
          </p:nvSpPr>
          <p:spPr>
            <a:xfrm>
              <a:off x="20612349" y="18903568"/>
              <a:ext cx="1746457" cy="310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</a:rPr>
                <a:t>Only MSI </a:t>
              </a:r>
              <a:r>
                <a:rPr lang="en-US" sz="3000" b="1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RF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2" name="TextBox 1211">
              <a:extLst>
                <a:ext uri="{FF2B5EF4-FFF2-40B4-BE49-F238E27FC236}">
                  <a16:creationId xmlns:a16="http://schemas.microsoft.com/office/drawing/2014/main" id="{DF9C67E2-B5EA-BBC5-70C3-CD774AEA5594}"/>
                </a:ext>
              </a:extLst>
            </p:cNvPr>
            <p:cNvSpPr txBox="1"/>
            <p:nvPr/>
          </p:nvSpPr>
          <p:spPr>
            <a:xfrm>
              <a:off x="20336802" y="22052163"/>
              <a:ext cx="2450902" cy="569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Similar results with previous works </a:t>
              </a:r>
            </a:p>
          </p:txBody>
        </p:sp>
        <p:sp>
          <p:nvSpPr>
            <p:cNvPr id="1214" name="TextBox 1213">
              <a:extLst>
                <a:ext uri="{FF2B5EF4-FFF2-40B4-BE49-F238E27FC236}">
                  <a16:creationId xmlns:a16="http://schemas.microsoft.com/office/drawing/2014/main" id="{E295BB5E-D2B4-CF59-9D69-570EE499D04B}"/>
                </a:ext>
              </a:extLst>
            </p:cNvPr>
            <p:cNvSpPr txBox="1"/>
            <p:nvPr/>
          </p:nvSpPr>
          <p:spPr>
            <a:xfrm>
              <a:off x="23108733" y="22041169"/>
              <a:ext cx="1746458" cy="569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60% Accuracy Increase</a:t>
              </a:r>
            </a:p>
          </p:txBody>
        </p:sp>
        <p:sp>
          <p:nvSpPr>
            <p:cNvPr id="1215" name="TextBox 1214">
              <a:extLst>
                <a:ext uri="{FF2B5EF4-FFF2-40B4-BE49-F238E27FC236}">
                  <a16:creationId xmlns:a16="http://schemas.microsoft.com/office/drawing/2014/main" id="{84416797-5A0B-7179-DC47-81D9BE65F0AC}"/>
                </a:ext>
              </a:extLst>
            </p:cNvPr>
            <p:cNvSpPr txBox="1"/>
            <p:nvPr/>
          </p:nvSpPr>
          <p:spPr>
            <a:xfrm>
              <a:off x="25548580" y="22041169"/>
              <a:ext cx="2085169" cy="569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altLang="ko-KR" sz="3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ea typeface="KoPubWorld돋움체_Pro Bold" panose="00000800000000000000" pitchFamily="50" charset="-127"/>
                  <a:cs typeface="Arial" panose="020B0604020202020204" pitchFamily="34" charset="0"/>
                </a:rPr>
                <a:t>42% Accuracy Increase</a:t>
              </a:r>
            </a:p>
          </p:txBody>
        </p:sp>
      </p:grpSp>
      <p:sp>
        <p:nvSpPr>
          <p:cNvPr id="1222" name="TextBox 1221">
            <a:extLst>
              <a:ext uri="{FF2B5EF4-FFF2-40B4-BE49-F238E27FC236}">
                <a16:creationId xmlns:a16="http://schemas.microsoft.com/office/drawing/2014/main" id="{CB70747F-4D42-D4A5-D1DB-6291620EB1BD}"/>
              </a:ext>
            </a:extLst>
          </p:cNvPr>
          <p:cNvSpPr txBox="1"/>
          <p:nvPr/>
        </p:nvSpPr>
        <p:spPr>
          <a:xfrm>
            <a:off x="16262407" y="33092017"/>
            <a:ext cx="45917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</a:rPr>
              <a:t>Top 3 features have wavelengths 1610nm, 665nm, 740nm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</a:rPr>
              <a:t>Associated with SOC chemistry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411F627F-FA0F-2BDE-71CD-DDB5F03A815B}"/>
              </a:ext>
            </a:extLst>
          </p:cNvPr>
          <p:cNvSpPr txBox="1"/>
          <p:nvPr/>
        </p:nvSpPr>
        <p:spPr>
          <a:xfrm>
            <a:off x="25139241" y="33046829"/>
            <a:ext cx="45917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</a:rPr>
              <a:t>SAR data has notable influence in prediction but less than expected due to influence of soil roughness</a:t>
            </a:r>
          </a:p>
        </p:txBody>
      </p:sp>
      <p:sp>
        <p:nvSpPr>
          <p:cNvPr id="1227" name="TextBox 1226">
            <a:extLst>
              <a:ext uri="{FF2B5EF4-FFF2-40B4-BE49-F238E27FC236}">
                <a16:creationId xmlns:a16="http://schemas.microsoft.com/office/drawing/2014/main" id="{E57B78E2-150A-EBB6-A7C1-AA17C1EB51C5}"/>
              </a:ext>
            </a:extLst>
          </p:cNvPr>
          <p:cNvSpPr txBox="1"/>
          <p:nvPr/>
        </p:nvSpPr>
        <p:spPr>
          <a:xfrm>
            <a:off x="16077767" y="18546539"/>
            <a:ext cx="65705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</a:rPr>
              <a:t>Random Forest (RF) model showed better accuracy than Support Vector Machine (SVM) &amp; Partial Least-Squares Regression</a:t>
            </a:r>
          </a:p>
        </p:txBody>
      </p:sp>
      <p:sp>
        <p:nvSpPr>
          <p:cNvPr id="1228" name="TextBox 1227">
            <a:extLst>
              <a:ext uri="{FF2B5EF4-FFF2-40B4-BE49-F238E27FC236}">
                <a16:creationId xmlns:a16="http://schemas.microsoft.com/office/drawing/2014/main" id="{FCEAC9FB-12AF-98C2-BE5A-6705F676AE36}"/>
              </a:ext>
            </a:extLst>
          </p:cNvPr>
          <p:cNvSpPr txBox="1"/>
          <p:nvPr/>
        </p:nvSpPr>
        <p:spPr>
          <a:xfrm>
            <a:off x="23202796" y="18524780"/>
            <a:ext cx="54712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</a:rPr>
              <a:t>Information loss in resolution enhancement as enhancement done based on only 4 bands out of 13 bands</a:t>
            </a:r>
          </a:p>
        </p:txBody>
      </p:sp>
      <p:sp>
        <p:nvSpPr>
          <p:cNvPr id="1235" name="TextBox 1234">
            <a:extLst>
              <a:ext uri="{FF2B5EF4-FFF2-40B4-BE49-F238E27FC236}">
                <a16:creationId xmlns:a16="http://schemas.microsoft.com/office/drawing/2014/main" id="{E4394EFD-3348-1E7C-13DE-C40ACD1C6DF1}"/>
              </a:ext>
            </a:extLst>
          </p:cNvPr>
          <p:cNvSpPr txBox="1"/>
          <p:nvPr/>
        </p:nvSpPr>
        <p:spPr>
          <a:xfrm rot="16200000">
            <a:off x="14105225" y="30430248"/>
            <a:ext cx="3860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 Importance (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a.u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</a:p>
        </p:txBody>
      </p:sp>
      <p:sp>
        <p:nvSpPr>
          <p:cNvPr id="1236" name="TextBox 1235">
            <a:extLst>
              <a:ext uri="{FF2B5EF4-FFF2-40B4-BE49-F238E27FC236}">
                <a16:creationId xmlns:a16="http://schemas.microsoft.com/office/drawing/2014/main" id="{B852883F-CF68-6FC9-D876-9978946C2CF5}"/>
              </a:ext>
            </a:extLst>
          </p:cNvPr>
          <p:cNvSpPr txBox="1"/>
          <p:nvPr/>
        </p:nvSpPr>
        <p:spPr>
          <a:xfrm>
            <a:off x="1350583" y="26301050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</a:p>
        </p:txBody>
      </p:sp>
      <p:sp>
        <p:nvSpPr>
          <p:cNvPr id="1237" name="TextBox 1236">
            <a:extLst>
              <a:ext uri="{FF2B5EF4-FFF2-40B4-BE49-F238E27FC236}">
                <a16:creationId xmlns:a16="http://schemas.microsoft.com/office/drawing/2014/main" id="{8B50B51A-B140-4EB0-C26B-9FA981183F99}"/>
              </a:ext>
            </a:extLst>
          </p:cNvPr>
          <p:cNvSpPr txBox="1"/>
          <p:nvPr/>
        </p:nvSpPr>
        <p:spPr>
          <a:xfrm>
            <a:off x="1836063" y="26291392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</a:p>
        </p:txBody>
      </p:sp>
      <p:sp>
        <p:nvSpPr>
          <p:cNvPr id="1238" name="TextBox 1237">
            <a:extLst>
              <a:ext uri="{FF2B5EF4-FFF2-40B4-BE49-F238E27FC236}">
                <a16:creationId xmlns:a16="http://schemas.microsoft.com/office/drawing/2014/main" id="{0828EB40-2327-3111-E40A-1BB8973658F6}"/>
              </a:ext>
            </a:extLst>
          </p:cNvPr>
          <p:cNvSpPr txBox="1"/>
          <p:nvPr/>
        </p:nvSpPr>
        <p:spPr>
          <a:xfrm>
            <a:off x="2355503" y="26301050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</a:p>
        </p:txBody>
      </p:sp>
      <p:sp>
        <p:nvSpPr>
          <p:cNvPr id="1239" name="TextBox 1238">
            <a:extLst>
              <a:ext uri="{FF2B5EF4-FFF2-40B4-BE49-F238E27FC236}">
                <a16:creationId xmlns:a16="http://schemas.microsoft.com/office/drawing/2014/main" id="{D0E4216B-D229-C0B0-474D-5504FD4E71A0}"/>
              </a:ext>
            </a:extLst>
          </p:cNvPr>
          <p:cNvSpPr txBox="1"/>
          <p:nvPr/>
        </p:nvSpPr>
        <p:spPr>
          <a:xfrm>
            <a:off x="2874529" y="26282246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B5</a:t>
            </a:r>
          </a:p>
        </p:txBody>
      </p:sp>
      <p:sp>
        <p:nvSpPr>
          <p:cNvPr id="1240" name="TextBox 1239">
            <a:extLst>
              <a:ext uri="{FF2B5EF4-FFF2-40B4-BE49-F238E27FC236}">
                <a16:creationId xmlns:a16="http://schemas.microsoft.com/office/drawing/2014/main" id="{685E726A-DE6F-9356-3E27-3F135A37D147}"/>
              </a:ext>
            </a:extLst>
          </p:cNvPr>
          <p:cNvSpPr txBox="1"/>
          <p:nvPr/>
        </p:nvSpPr>
        <p:spPr>
          <a:xfrm>
            <a:off x="3360665" y="26286641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B6</a:t>
            </a:r>
          </a:p>
        </p:txBody>
      </p:sp>
      <p:sp>
        <p:nvSpPr>
          <p:cNvPr id="1241" name="TextBox 1240">
            <a:extLst>
              <a:ext uri="{FF2B5EF4-FFF2-40B4-BE49-F238E27FC236}">
                <a16:creationId xmlns:a16="http://schemas.microsoft.com/office/drawing/2014/main" id="{B8AB90AB-A31B-57E4-7891-D3B82603107E}"/>
              </a:ext>
            </a:extLst>
          </p:cNvPr>
          <p:cNvSpPr txBox="1"/>
          <p:nvPr/>
        </p:nvSpPr>
        <p:spPr>
          <a:xfrm>
            <a:off x="3875073" y="26291392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</a:p>
        </p:txBody>
      </p:sp>
      <p:sp>
        <p:nvSpPr>
          <p:cNvPr id="1242" name="TextBox 1241">
            <a:extLst>
              <a:ext uri="{FF2B5EF4-FFF2-40B4-BE49-F238E27FC236}">
                <a16:creationId xmlns:a16="http://schemas.microsoft.com/office/drawing/2014/main" id="{6502ECE1-CF60-6690-6C85-009DEDA46FFE}"/>
              </a:ext>
            </a:extLst>
          </p:cNvPr>
          <p:cNvSpPr txBox="1"/>
          <p:nvPr/>
        </p:nvSpPr>
        <p:spPr>
          <a:xfrm>
            <a:off x="4376333" y="26308451"/>
            <a:ext cx="4796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B8</a:t>
            </a:r>
          </a:p>
        </p:txBody>
      </p:sp>
      <p:sp>
        <p:nvSpPr>
          <p:cNvPr id="1243" name="TextBox 1242">
            <a:extLst>
              <a:ext uri="{FF2B5EF4-FFF2-40B4-BE49-F238E27FC236}">
                <a16:creationId xmlns:a16="http://schemas.microsoft.com/office/drawing/2014/main" id="{2E81DE49-7703-97F4-4792-566E6128F437}"/>
              </a:ext>
            </a:extLst>
          </p:cNvPr>
          <p:cNvSpPr txBox="1"/>
          <p:nvPr/>
        </p:nvSpPr>
        <p:spPr>
          <a:xfrm>
            <a:off x="4811877" y="2629221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B8A</a:t>
            </a:r>
          </a:p>
        </p:txBody>
      </p:sp>
      <p:sp>
        <p:nvSpPr>
          <p:cNvPr id="1244" name="TextBox 1243">
            <a:extLst>
              <a:ext uri="{FF2B5EF4-FFF2-40B4-BE49-F238E27FC236}">
                <a16:creationId xmlns:a16="http://schemas.microsoft.com/office/drawing/2014/main" id="{7B231890-479A-62C3-B993-BB12D2605472}"/>
              </a:ext>
            </a:extLst>
          </p:cNvPr>
          <p:cNvSpPr txBox="1"/>
          <p:nvPr/>
        </p:nvSpPr>
        <p:spPr>
          <a:xfrm>
            <a:off x="5365029" y="26291392"/>
            <a:ext cx="5950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B11</a:t>
            </a:r>
          </a:p>
        </p:txBody>
      </p:sp>
      <p:sp>
        <p:nvSpPr>
          <p:cNvPr id="1245" name="TextBox 1244">
            <a:extLst>
              <a:ext uri="{FF2B5EF4-FFF2-40B4-BE49-F238E27FC236}">
                <a16:creationId xmlns:a16="http://schemas.microsoft.com/office/drawing/2014/main" id="{D1E18305-F5E8-1C4A-3E74-1415B192413A}"/>
              </a:ext>
            </a:extLst>
          </p:cNvPr>
          <p:cNvSpPr txBox="1"/>
          <p:nvPr/>
        </p:nvSpPr>
        <p:spPr>
          <a:xfrm>
            <a:off x="5884713" y="26291392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B12</a:t>
            </a:r>
          </a:p>
        </p:txBody>
      </p:sp>
      <p:sp>
        <p:nvSpPr>
          <p:cNvPr id="1253" name="TextBox 1252">
            <a:extLst>
              <a:ext uri="{FF2B5EF4-FFF2-40B4-BE49-F238E27FC236}">
                <a16:creationId xmlns:a16="http://schemas.microsoft.com/office/drawing/2014/main" id="{EAA39072-A101-751E-B48C-D86236035D61}"/>
              </a:ext>
            </a:extLst>
          </p:cNvPr>
          <p:cNvSpPr txBox="1"/>
          <p:nvPr/>
        </p:nvSpPr>
        <p:spPr>
          <a:xfrm>
            <a:off x="18311643" y="28253825"/>
            <a:ext cx="9782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Top 10 most important features for SOC prediction</a:t>
            </a:r>
          </a:p>
        </p:txBody>
      </p:sp>
      <p:grpSp>
        <p:nvGrpSpPr>
          <p:cNvPr id="1256" name="그룹 124">
            <a:extLst>
              <a:ext uri="{FF2B5EF4-FFF2-40B4-BE49-F238E27FC236}">
                <a16:creationId xmlns:a16="http://schemas.microsoft.com/office/drawing/2014/main" id="{BB9ED8FA-0047-CADA-0E63-100EDA88A63C}"/>
              </a:ext>
            </a:extLst>
          </p:cNvPr>
          <p:cNvGrpSpPr/>
          <p:nvPr/>
        </p:nvGrpSpPr>
        <p:grpSpPr>
          <a:xfrm>
            <a:off x="15965363" y="36129175"/>
            <a:ext cx="9622228" cy="1096430"/>
            <a:chOff x="1182118" y="14041910"/>
            <a:chExt cx="10843494" cy="1520030"/>
          </a:xfrm>
          <a:solidFill>
            <a:schemeClr val="tx2"/>
          </a:solidFill>
        </p:grpSpPr>
        <p:sp>
          <p:nvSpPr>
            <p:cNvPr id="1257" name="모서리가 둥근 직사각형 170">
              <a:extLst>
                <a:ext uri="{FF2B5EF4-FFF2-40B4-BE49-F238E27FC236}">
                  <a16:creationId xmlns:a16="http://schemas.microsoft.com/office/drawing/2014/main" id="{43295467-6F01-5438-82FE-BB656A539C6C}"/>
                </a:ext>
              </a:extLst>
            </p:cNvPr>
            <p:cNvSpPr/>
            <p:nvPr/>
          </p:nvSpPr>
          <p:spPr>
            <a:xfrm>
              <a:off x="1182118" y="14041910"/>
              <a:ext cx="10843494" cy="1520030"/>
            </a:xfrm>
            <a:prstGeom prst="roundRect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3814" dirty="0"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1258" name="직사각형 126">
              <a:extLst>
                <a:ext uri="{FF2B5EF4-FFF2-40B4-BE49-F238E27FC236}">
                  <a16:creationId xmlns:a16="http://schemas.microsoft.com/office/drawing/2014/main" id="{A3AA03F1-5309-02ED-1D01-12DAFCAA6D45}"/>
                </a:ext>
              </a:extLst>
            </p:cNvPr>
            <p:cNvSpPr/>
            <p:nvPr/>
          </p:nvSpPr>
          <p:spPr bwMode="auto">
            <a:xfrm>
              <a:off x="1373584" y="14113924"/>
              <a:ext cx="10373713" cy="1322721"/>
            </a:xfrm>
            <a:prstGeom prst="rect">
              <a:avLst/>
            </a:prstGeom>
            <a:solidFill>
              <a:srgbClr val="1F497D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5600" b="1" spc="39" dirty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Arial Black" pitchFamily="34" charset="0"/>
                </a:rPr>
                <a:t>Conclusion</a:t>
              </a:r>
            </a:p>
          </p:txBody>
        </p:sp>
      </p:grpSp>
      <p:sp>
        <p:nvSpPr>
          <p:cNvPr id="1259" name="TextBox 1258">
            <a:extLst>
              <a:ext uri="{FF2B5EF4-FFF2-40B4-BE49-F238E27FC236}">
                <a16:creationId xmlns:a16="http://schemas.microsoft.com/office/drawing/2014/main" id="{97F7357E-B861-C645-556D-E7A29F3CCF22}"/>
              </a:ext>
            </a:extLst>
          </p:cNvPr>
          <p:cNvSpPr txBox="1"/>
          <p:nvPr/>
        </p:nvSpPr>
        <p:spPr>
          <a:xfrm>
            <a:off x="16109484" y="37242160"/>
            <a:ext cx="12991052" cy="582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Approach 1 is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cheap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and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easy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able to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accurately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determine farmer’s SOC: </a:t>
            </a:r>
          </a:p>
        </p:txBody>
      </p:sp>
      <p:sp>
        <p:nvSpPr>
          <p:cNvPr id="1260" name="Rectangle: Rounded Corners 1259">
            <a:extLst>
              <a:ext uri="{FF2B5EF4-FFF2-40B4-BE49-F238E27FC236}">
                <a16:creationId xmlns:a16="http://schemas.microsoft.com/office/drawing/2014/main" id="{1883444C-B03A-44C2-D021-CCD03EA343F8}"/>
              </a:ext>
            </a:extLst>
          </p:cNvPr>
          <p:cNvSpPr/>
          <p:nvPr/>
        </p:nvSpPr>
        <p:spPr>
          <a:xfrm>
            <a:off x="18586129" y="37832962"/>
            <a:ext cx="3112761" cy="88806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Farmer measure ST and SWHC</a:t>
            </a:r>
          </a:p>
        </p:txBody>
      </p:sp>
      <p:cxnSp>
        <p:nvCxnSpPr>
          <p:cNvPr id="1261" name="Straight Arrow Connector 1260">
            <a:extLst>
              <a:ext uri="{FF2B5EF4-FFF2-40B4-BE49-F238E27FC236}">
                <a16:creationId xmlns:a16="http://schemas.microsoft.com/office/drawing/2014/main" id="{ABF4527C-92E2-773C-D98E-A0473F807BBA}"/>
              </a:ext>
            </a:extLst>
          </p:cNvPr>
          <p:cNvCxnSpPr>
            <a:cxnSpLocks/>
            <a:stCxn id="1260" idx="3"/>
            <a:endCxn id="1262" idx="1"/>
          </p:cNvCxnSpPr>
          <p:nvPr/>
        </p:nvCxnSpPr>
        <p:spPr>
          <a:xfrm flipV="1">
            <a:off x="21698890" y="38259263"/>
            <a:ext cx="437508" cy="17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2" name="Rectangle: Rounded Corners 1261">
            <a:extLst>
              <a:ext uri="{FF2B5EF4-FFF2-40B4-BE49-F238E27FC236}">
                <a16:creationId xmlns:a16="http://schemas.microsoft.com/office/drawing/2014/main" id="{B07E0910-59FF-2298-396E-18BB2F4F9B8E}"/>
              </a:ext>
            </a:extLst>
          </p:cNvPr>
          <p:cNvSpPr/>
          <p:nvPr/>
        </p:nvSpPr>
        <p:spPr>
          <a:xfrm>
            <a:off x="22136398" y="37815229"/>
            <a:ext cx="2451713" cy="88806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Send data to operator</a:t>
            </a:r>
          </a:p>
        </p:txBody>
      </p:sp>
      <p:sp>
        <p:nvSpPr>
          <p:cNvPr id="1263" name="Rectangle: Rounded Corners 1262">
            <a:extLst>
              <a:ext uri="{FF2B5EF4-FFF2-40B4-BE49-F238E27FC236}">
                <a16:creationId xmlns:a16="http://schemas.microsoft.com/office/drawing/2014/main" id="{07259F25-CECB-62CF-220F-FA87CF0A1A89}"/>
              </a:ext>
            </a:extLst>
          </p:cNvPr>
          <p:cNvSpPr/>
          <p:nvPr/>
        </p:nvSpPr>
        <p:spPr>
          <a:xfrm>
            <a:off x="25068675" y="37815850"/>
            <a:ext cx="1729976" cy="88806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Add MSI data</a:t>
            </a:r>
          </a:p>
        </p:txBody>
      </p:sp>
      <p:cxnSp>
        <p:nvCxnSpPr>
          <p:cNvPr id="1264" name="Straight Arrow Connector 1263">
            <a:extLst>
              <a:ext uri="{FF2B5EF4-FFF2-40B4-BE49-F238E27FC236}">
                <a16:creationId xmlns:a16="http://schemas.microsoft.com/office/drawing/2014/main" id="{667860FB-5DD9-F258-801D-E769C86F8985}"/>
              </a:ext>
            </a:extLst>
          </p:cNvPr>
          <p:cNvCxnSpPr>
            <a:cxnSpLocks/>
            <a:stCxn id="1262" idx="3"/>
            <a:endCxn id="1263" idx="1"/>
          </p:cNvCxnSpPr>
          <p:nvPr/>
        </p:nvCxnSpPr>
        <p:spPr>
          <a:xfrm>
            <a:off x="24588111" y="38259263"/>
            <a:ext cx="480564" cy="62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5" name="Rectangle: Rounded Corners 1264">
            <a:extLst>
              <a:ext uri="{FF2B5EF4-FFF2-40B4-BE49-F238E27FC236}">
                <a16:creationId xmlns:a16="http://schemas.microsoft.com/office/drawing/2014/main" id="{73ECAA1A-DF48-4821-E7A6-7C5F7A929207}"/>
              </a:ext>
            </a:extLst>
          </p:cNvPr>
          <p:cNvSpPr/>
          <p:nvPr/>
        </p:nvSpPr>
        <p:spPr>
          <a:xfrm>
            <a:off x="27210759" y="37815238"/>
            <a:ext cx="2272500" cy="88806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SOC determined</a:t>
            </a:r>
          </a:p>
        </p:txBody>
      </p:sp>
      <p:cxnSp>
        <p:nvCxnSpPr>
          <p:cNvPr id="1266" name="Straight Arrow Connector 1265">
            <a:extLst>
              <a:ext uri="{FF2B5EF4-FFF2-40B4-BE49-F238E27FC236}">
                <a16:creationId xmlns:a16="http://schemas.microsoft.com/office/drawing/2014/main" id="{30EF3A5E-2D92-F298-C000-876F5DB23E08}"/>
              </a:ext>
            </a:extLst>
          </p:cNvPr>
          <p:cNvCxnSpPr>
            <a:cxnSpLocks/>
            <a:stCxn id="1263" idx="3"/>
            <a:endCxn id="1265" idx="1"/>
          </p:cNvCxnSpPr>
          <p:nvPr/>
        </p:nvCxnSpPr>
        <p:spPr>
          <a:xfrm flipV="1">
            <a:off x="26798651" y="38259272"/>
            <a:ext cx="412108" cy="61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7" name="TextBox 1266">
            <a:extLst>
              <a:ext uri="{FF2B5EF4-FFF2-40B4-BE49-F238E27FC236}">
                <a16:creationId xmlns:a16="http://schemas.microsoft.com/office/drawing/2014/main" id="{C4B71484-FBE7-69E9-8960-F1C06E2A2BE9}"/>
              </a:ext>
            </a:extLst>
          </p:cNvPr>
          <p:cNvSpPr txBox="1"/>
          <p:nvPr/>
        </p:nvSpPr>
        <p:spPr>
          <a:xfrm>
            <a:off x="15475193" y="37782968"/>
            <a:ext cx="3133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Practical Implementation: </a:t>
            </a:r>
          </a:p>
        </p:txBody>
      </p:sp>
      <p:sp>
        <p:nvSpPr>
          <p:cNvPr id="1277" name="TextBox 1276">
            <a:extLst>
              <a:ext uri="{FF2B5EF4-FFF2-40B4-BE49-F238E27FC236}">
                <a16:creationId xmlns:a16="http://schemas.microsoft.com/office/drawing/2014/main" id="{FA66A3FF-E6AD-F3BD-91F8-3DA8FF7EC4B5}"/>
              </a:ext>
            </a:extLst>
          </p:cNvPr>
          <p:cNvSpPr txBox="1"/>
          <p:nvPr/>
        </p:nvSpPr>
        <p:spPr>
          <a:xfrm>
            <a:off x="16120249" y="38941573"/>
            <a:ext cx="12991052" cy="964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Approach 2 is less accurate than approach 1 but it is full-remote sensing 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Robust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means of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global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monitoring</a:t>
            </a:r>
          </a:p>
        </p:txBody>
      </p:sp>
      <p:sp>
        <p:nvSpPr>
          <p:cNvPr id="1278" name="Rectangle: Rounded Corners 1277">
            <a:extLst>
              <a:ext uri="{FF2B5EF4-FFF2-40B4-BE49-F238E27FC236}">
                <a16:creationId xmlns:a16="http://schemas.microsoft.com/office/drawing/2014/main" id="{4450A9B5-E08F-F75B-99B2-B5F2EDF9BF66}"/>
              </a:ext>
            </a:extLst>
          </p:cNvPr>
          <p:cNvSpPr/>
          <p:nvPr/>
        </p:nvSpPr>
        <p:spPr>
          <a:xfrm>
            <a:off x="18629882" y="39929163"/>
            <a:ext cx="2288464" cy="86820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MSI + SAR</a:t>
            </a:r>
          </a:p>
        </p:txBody>
      </p:sp>
      <p:cxnSp>
        <p:nvCxnSpPr>
          <p:cNvPr id="1279" name="Straight Arrow Connector 1278">
            <a:extLst>
              <a:ext uri="{FF2B5EF4-FFF2-40B4-BE49-F238E27FC236}">
                <a16:creationId xmlns:a16="http://schemas.microsoft.com/office/drawing/2014/main" id="{ED8C3DCC-59AD-C1B8-820B-51EEEEBA9103}"/>
              </a:ext>
            </a:extLst>
          </p:cNvPr>
          <p:cNvCxnSpPr>
            <a:cxnSpLocks/>
            <a:stCxn id="1278" idx="3"/>
            <a:endCxn id="1280" idx="1"/>
          </p:cNvCxnSpPr>
          <p:nvPr/>
        </p:nvCxnSpPr>
        <p:spPr>
          <a:xfrm>
            <a:off x="20918346" y="40363264"/>
            <a:ext cx="593707" cy="471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" name="Rectangle: Rounded Corners 1279">
            <a:extLst>
              <a:ext uri="{FF2B5EF4-FFF2-40B4-BE49-F238E27FC236}">
                <a16:creationId xmlns:a16="http://schemas.microsoft.com/office/drawing/2014/main" id="{C353FCA5-62E6-ADD4-8C4E-377CA1DFF819}"/>
              </a:ext>
            </a:extLst>
          </p:cNvPr>
          <p:cNvSpPr/>
          <p:nvPr/>
        </p:nvSpPr>
        <p:spPr>
          <a:xfrm>
            <a:off x="21512053" y="39933875"/>
            <a:ext cx="2167583" cy="86820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 latinLnBrk="0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Global Monitoring</a:t>
            </a:r>
          </a:p>
        </p:txBody>
      </p:sp>
      <p:sp>
        <p:nvSpPr>
          <p:cNvPr id="1281" name="Rectangle: Rounded Corners 1280">
            <a:extLst>
              <a:ext uri="{FF2B5EF4-FFF2-40B4-BE49-F238E27FC236}">
                <a16:creationId xmlns:a16="http://schemas.microsoft.com/office/drawing/2014/main" id="{BFAAB409-264C-FCB1-04FF-D0699CAA9AAA}"/>
              </a:ext>
            </a:extLst>
          </p:cNvPr>
          <p:cNvSpPr/>
          <p:nvPr/>
        </p:nvSpPr>
        <p:spPr>
          <a:xfrm>
            <a:off x="24260901" y="39937938"/>
            <a:ext cx="2438808" cy="86820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Danger Area Detected</a:t>
            </a:r>
          </a:p>
        </p:txBody>
      </p:sp>
      <p:cxnSp>
        <p:nvCxnSpPr>
          <p:cNvPr id="1282" name="Straight Arrow Connector 1281">
            <a:extLst>
              <a:ext uri="{FF2B5EF4-FFF2-40B4-BE49-F238E27FC236}">
                <a16:creationId xmlns:a16="http://schemas.microsoft.com/office/drawing/2014/main" id="{66450D2B-A634-FFC1-79BC-14E7C2873FBE}"/>
              </a:ext>
            </a:extLst>
          </p:cNvPr>
          <p:cNvCxnSpPr>
            <a:cxnSpLocks/>
            <a:stCxn id="1280" idx="3"/>
            <a:endCxn id="1281" idx="1"/>
          </p:cNvCxnSpPr>
          <p:nvPr/>
        </p:nvCxnSpPr>
        <p:spPr>
          <a:xfrm>
            <a:off x="23679636" y="40367976"/>
            <a:ext cx="581265" cy="406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Straight Arrow Connector 1282">
            <a:extLst>
              <a:ext uri="{FF2B5EF4-FFF2-40B4-BE49-F238E27FC236}">
                <a16:creationId xmlns:a16="http://schemas.microsoft.com/office/drawing/2014/main" id="{633EDF75-9ACE-5B1E-190C-55C40DECD48F}"/>
              </a:ext>
            </a:extLst>
          </p:cNvPr>
          <p:cNvCxnSpPr>
            <a:cxnSpLocks/>
            <a:stCxn id="1281" idx="3"/>
            <a:endCxn id="1284" idx="1"/>
          </p:cNvCxnSpPr>
          <p:nvPr/>
        </p:nvCxnSpPr>
        <p:spPr>
          <a:xfrm flipV="1">
            <a:off x="26699709" y="40369253"/>
            <a:ext cx="528881" cy="278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4" name="Rectangle: Rounded Corners 1283">
            <a:extLst>
              <a:ext uri="{FF2B5EF4-FFF2-40B4-BE49-F238E27FC236}">
                <a16:creationId xmlns:a16="http://schemas.microsoft.com/office/drawing/2014/main" id="{BB0F42B3-D4B6-0290-9BA4-047982EE8C25}"/>
              </a:ext>
            </a:extLst>
          </p:cNvPr>
          <p:cNvSpPr/>
          <p:nvPr/>
        </p:nvSpPr>
        <p:spPr>
          <a:xfrm>
            <a:off x="27228590" y="39929163"/>
            <a:ext cx="2272500" cy="88017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Check with Approach 1</a:t>
            </a:r>
          </a:p>
        </p:txBody>
      </p:sp>
      <p:sp>
        <p:nvSpPr>
          <p:cNvPr id="1293" name="TextBox 1292">
            <a:extLst>
              <a:ext uri="{FF2B5EF4-FFF2-40B4-BE49-F238E27FC236}">
                <a16:creationId xmlns:a16="http://schemas.microsoft.com/office/drawing/2014/main" id="{0339C6A8-4208-A016-07EA-25B5DF762DC4}"/>
              </a:ext>
            </a:extLst>
          </p:cNvPr>
          <p:cNvSpPr txBox="1"/>
          <p:nvPr/>
        </p:nvSpPr>
        <p:spPr>
          <a:xfrm>
            <a:off x="15465525" y="39868657"/>
            <a:ext cx="3133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Practical Implementation: </a:t>
            </a:r>
          </a:p>
        </p:txBody>
      </p:sp>
      <p:sp>
        <p:nvSpPr>
          <p:cNvPr id="1295" name="TextBox 1294">
            <a:extLst>
              <a:ext uri="{FF2B5EF4-FFF2-40B4-BE49-F238E27FC236}">
                <a16:creationId xmlns:a16="http://schemas.microsoft.com/office/drawing/2014/main" id="{B4568BEF-C0B0-6380-1EA2-6B5713E0CAAC}"/>
              </a:ext>
            </a:extLst>
          </p:cNvPr>
          <p:cNvSpPr txBox="1"/>
          <p:nvPr/>
        </p:nvSpPr>
        <p:spPr>
          <a:xfrm>
            <a:off x="16747912" y="41111957"/>
            <a:ext cx="127021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Detect &amp; Prevent soil degradation  Improve agriculture </a:t>
            </a:r>
          </a:p>
          <a:p>
            <a:pPr>
              <a:buClr>
                <a:schemeClr val="tx1"/>
              </a:buClr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Monitor soil carbon sequestration  Help mitigate climate change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F7E2B-1C19-E589-BB81-72BD0871255F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429" t="8250" r="3702" b="9576"/>
          <a:stretch/>
        </p:blipFill>
        <p:spPr>
          <a:xfrm>
            <a:off x="99608" y="407691"/>
            <a:ext cx="5397816" cy="1530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A8BDDB-9D93-B4E0-9F3E-2A744988B39C}"/>
              </a:ext>
            </a:extLst>
          </p:cNvPr>
          <p:cNvSpPr/>
          <p:nvPr/>
        </p:nvSpPr>
        <p:spPr bwMode="auto">
          <a:xfrm>
            <a:off x="0" y="3818382"/>
            <a:ext cx="30275213" cy="310733"/>
          </a:xfrm>
          <a:prstGeom prst="rect">
            <a:avLst/>
          </a:prstGeom>
          <a:solidFill>
            <a:srgbClr val="1F497D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C1DE2C-95A6-D13D-0253-23A2D452BC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308037" y="28932035"/>
            <a:ext cx="4372579" cy="3901685"/>
          </a:xfrm>
          <a:prstGeom prst="rect">
            <a:avLst/>
          </a:prstGeom>
        </p:spPr>
      </p:pic>
      <p:sp>
        <p:nvSpPr>
          <p:cNvPr id="1254" name="TextBox 1253">
            <a:extLst>
              <a:ext uri="{FF2B5EF4-FFF2-40B4-BE49-F238E27FC236}">
                <a16:creationId xmlns:a16="http://schemas.microsoft.com/office/drawing/2014/main" id="{444201A3-45EE-FD95-2642-FEBA6D3EE969}"/>
              </a:ext>
            </a:extLst>
          </p:cNvPr>
          <p:cNvSpPr txBox="1"/>
          <p:nvPr/>
        </p:nvSpPr>
        <p:spPr>
          <a:xfrm>
            <a:off x="17804280" y="29181104"/>
            <a:ext cx="3143094" cy="57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Only MSI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7D53FE43-AF06-4337-27B7-2A9D64396FBA}"/>
              </a:ext>
            </a:extLst>
          </p:cNvPr>
          <p:cNvSpPr txBox="1"/>
          <p:nvPr/>
        </p:nvSpPr>
        <p:spPr>
          <a:xfrm>
            <a:off x="20757787" y="33046828"/>
            <a:ext cx="416115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</a:rPr>
              <a:t>Top 4 features show predictive power of ST and SWHC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KoPubWorld돋움체_Pro Bold" panose="00000800000000000000" pitchFamily="50" charset="-127"/>
                <a:cs typeface="Arial" panose="020B0604020202020204" pitchFamily="34" charset="0"/>
              </a:rPr>
              <a:t>ST importance &gt; SWHC importance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A60290-0DA3-534D-9BD6-C03A876744F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698148" y="28906559"/>
            <a:ext cx="4441094" cy="3968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217F6-C906-9CA0-8620-4C9D6A9E9538}"/>
              </a:ext>
            </a:extLst>
          </p:cNvPr>
          <p:cNvSpPr txBox="1"/>
          <p:nvPr/>
        </p:nvSpPr>
        <p:spPr>
          <a:xfrm>
            <a:off x="22277444" y="29119637"/>
            <a:ext cx="3143094" cy="57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Approach 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3A6FAD-8730-3107-351B-44FE763268B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152213" y="28901496"/>
            <a:ext cx="4439144" cy="4046867"/>
          </a:xfrm>
          <a:prstGeom prst="rect">
            <a:avLst/>
          </a:prstGeom>
        </p:spPr>
      </p:pic>
      <p:sp>
        <p:nvSpPr>
          <p:cNvPr id="1255" name="TextBox 1254">
            <a:extLst>
              <a:ext uri="{FF2B5EF4-FFF2-40B4-BE49-F238E27FC236}">
                <a16:creationId xmlns:a16="http://schemas.microsoft.com/office/drawing/2014/main" id="{E9BD4DF6-A7F3-5535-0413-82EE29C948F4}"/>
              </a:ext>
            </a:extLst>
          </p:cNvPr>
          <p:cNvSpPr txBox="1"/>
          <p:nvPr/>
        </p:nvSpPr>
        <p:spPr>
          <a:xfrm>
            <a:off x="26764033" y="29117704"/>
            <a:ext cx="3143094" cy="57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Approach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12DD90-31CF-3ACD-84CB-834CD326099B}"/>
              </a:ext>
            </a:extLst>
          </p:cNvPr>
          <p:cNvSpPr txBox="1"/>
          <p:nvPr/>
        </p:nvSpPr>
        <p:spPr>
          <a:xfrm>
            <a:off x="27037225" y="29632392"/>
            <a:ext cx="255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*DSM = Delta Soil Moisture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EC9DD9-4597-B0C7-BDB0-753CEE3E241D}"/>
              </a:ext>
            </a:extLst>
          </p:cNvPr>
          <p:cNvCxnSpPr>
            <a:cxnSpLocks/>
          </p:cNvCxnSpPr>
          <p:nvPr/>
        </p:nvCxnSpPr>
        <p:spPr>
          <a:xfrm flipV="1">
            <a:off x="26516276" y="32608592"/>
            <a:ext cx="918842" cy="514253"/>
          </a:xfrm>
          <a:prstGeom prst="straightConnector1">
            <a:avLst/>
          </a:prstGeom>
          <a:ln w="76200">
            <a:solidFill>
              <a:srgbClr val="FB05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07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>
          <a:noFill/>
        </a:ln>
        <a:effectLst>
          <a:outerShdw blurRad="304800" dist="292100" dir="2700000" algn="tl" rotWithShape="0">
            <a:prstClr val="black">
              <a:alpha val="70000"/>
            </a:prstClr>
          </a:outerShdw>
        </a:effectLst>
      </a:spPr>
      <a:bodyPr anchor="ctr"/>
      <a:lstStyle>
        <a:defPPr>
          <a:defRPr sz="9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A9F642A560653438FFF05E9E5E57E9B" ma:contentTypeVersion="12" ma:contentTypeDescription="새 문서를 만듭니다." ma:contentTypeScope="" ma:versionID="8e09f9f41cc0e8f2a94c3502287d694b">
  <xsd:schema xmlns:xsd="http://www.w3.org/2001/XMLSchema" xmlns:xs="http://www.w3.org/2001/XMLSchema" xmlns:p="http://schemas.microsoft.com/office/2006/metadata/properties" xmlns:ns3="b263f2a9-ec8e-4f7d-ae4c-24d9dd334d7b" xmlns:ns4="08eac514-1a50-4114-a6b0-0676bc8c991d" targetNamespace="http://schemas.microsoft.com/office/2006/metadata/properties" ma:root="true" ma:fieldsID="709824ecc8056af565d8276ea66d25cc" ns3:_="" ns4:_="">
    <xsd:import namespace="b263f2a9-ec8e-4f7d-ae4c-24d9dd334d7b"/>
    <xsd:import namespace="08eac514-1a50-4114-a6b0-0676bc8c991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63f2a9-ec8e-4f7d-ae4c-24d9dd334d7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eac514-1a50-4114-a6b0-0676bc8c99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B72D61-D288-429B-B565-907DE8AC2A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63f2a9-ec8e-4f7d-ae4c-24d9dd334d7b"/>
    <ds:schemaRef ds:uri="08eac514-1a50-4114-a6b0-0676bc8c99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61EC41-3892-4C46-A4B0-71191102C617}">
  <ds:schemaRefs>
    <ds:schemaRef ds:uri="http://purl.org/dc/terms/"/>
    <ds:schemaRef ds:uri="http://purl.org/dc/dcmitype/"/>
    <ds:schemaRef ds:uri="b263f2a9-ec8e-4f7d-ae4c-24d9dd334d7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08eac514-1a50-4114-a6b0-0676bc8c991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63C69E6-EB74-4FC4-B954-9BFAB1C9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15837</TotalTime>
  <Words>784</Words>
  <Application>Microsoft Office PowerPoint</Application>
  <PresentationFormat>Custom</PresentationFormat>
  <Paragraphs>164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Harding</vt:lpstr>
      <vt:lpstr>맑은 고딕</vt:lpstr>
      <vt:lpstr>Arial</vt:lpstr>
      <vt:lpstr>Arial Black</vt:lpstr>
      <vt:lpstr>Tahoma</vt:lpstr>
      <vt:lpstr>Wingdings</vt:lpstr>
      <vt:lpstr>Office 테마</vt:lpstr>
      <vt:lpstr>Graph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yeongjun</dc:creator>
  <cp:lastModifiedBy>kim dong yoon</cp:lastModifiedBy>
  <cp:revision>1088</cp:revision>
  <cp:lastPrinted>2022-01-20T05:07:52Z</cp:lastPrinted>
  <dcterms:created xsi:type="dcterms:W3CDTF">2012-05-26T13:58:53Z</dcterms:created>
  <dcterms:modified xsi:type="dcterms:W3CDTF">2022-11-14T16:21:12Z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0x010100DA9F642A560653438FFF05E9E5E57E9B</vt:lpwstr>
  </property>
</Properties>
</file>